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91" r:id="rId1"/>
  </p:sldMasterIdLst>
  <p:notesMasterIdLst>
    <p:notesMasterId r:id="rId57"/>
  </p:notesMasterIdLst>
  <p:handoutMasterIdLst>
    <p:handoutMasterId r:id="rId58"/>
  </p:handoutMasterIdLst>
  <p:sldIdLst>
    <p:sldId id="282" r:id="rId2"/>
    <p:sldId id="342" r:id="rId3"/>
    <p:sldId id="343" r:id="rId4"/>
    <p:sldId id="322" r:id="rId5"/>
    <p:sldId id="371" r:id="rId6"/>
    <p:sldId id="348" r:id="rId7"/>
    <p:sldId id="349" r:id="rId8"/>
    <p:sldId id="323" r:id="rId9"/>
    <p:sldId id="325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362" r:id="rId20"/>
    <p:sldId id="361" r:id="rId21"/>
    <p:sldId id="424" r:id="rId22"/>
    <p:sldId id="434" r:id="rId23"/>
    <p:sldId id="435" r:id="rId24"/>
    <p:sldId id="437" r:id="rId25"/>
    <p:sldId id="438" r:id="rId26"/>
    <p:sldId id="439" r:id="rId27"/>
    <p:sldId id="440" r:id="rId28"/>
    <p:sldId id="441" r:id="rId29"/>
    <p:sldId id="442" r:id="rId30"/>
    <p:sldId id="327" r:id="rId31"/>
    <p:sldId id="328" r:id="rId32"/>
    <p:sldId id="329" r:id="rId33"/>
    <p:sldId id="330" r:id="rId34"/>
    <p:sldId id="380" r:id="rId35"/>
    <p:sldId id="331" r:id="rId36"/>
    <p:sldId id="443" r:id="rId37"/>
    <p:sldId id="444" r:id="rId38"/>
    <p:sldId id="332" r:id="rId39"/>
    <p:sldId id="381" r:id="rId40"/>
    <p:sldId id="401" r:id="rId41"/>
    <p:sldId id="350" r:id="rId42"/>
    <p:sldId id="372" r:id="rId43"/>
    <p:sldId id="352" r:id="rId44"/>
    <p:sldId id="353" r:id="rId45"/>
    <p:sldId id="418" r:id="rId46"/>
    <p:sldId id="445" r:id="rId47"/>
    <p:sldId id="399" r:id="rId48"/>
    <p:sldId id="416" r:id="rId49"/>
    <p:sldId id="417" r:id="rId50"/>
    <p:sldId id="412" r:id="rId51"/>
    <p:sldId id="446" r:id="rId52"/>
    <p:sldId id="447" r:id="rId53"/>
    <p:sldId id="415" r:id="rId54"/>
    <p:sldId id="413" r:id="rId55"/>
    <p:sldId id="414" r:id="rId56"/>
  </p:sldIdLst>
  <p:sldSz cx="9144000" cy="6858000" type="screen4x3"/>
  <p:notesSz cx="6950075" cy="92360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rgbClr val="660033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660033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660033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660033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rgbClr val="660033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660033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660033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660033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660033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0F0F0"/>
    <a:srgbClr val="FF9933"/>
    <a:srgbClr val="FFFFCC"/>
    <a:srgbClr val="00CC66"/>
    <a:srgbClr val="00CC99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89435" autoAdjust="0"/>
  </p:normalViewPr>
  <p:slideViewPr>
    <p:cSldViewPr>
      <p:cViewPr>
        <p:scale>
          <a:sx n="70" d="100"/>
          <a:sy n="70" d="100"/>
        </p:scale>
        <p:origin x="-810" y="-72"/>
      </p:cViewPr>
      <p:guideLst>
        <p:guide orient="horz" pos="1536"/>
        <p:guide pos="38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43248"/>
    </p:cViewPr>
  </p:sorterViewPr>
  <p:notesViewPr>
    <p:cSldViewPr>
      <p:cViewPr>
        <p:scale>
          <a:sx n="100" d="100"/>
          <a:sy n="100" d="100"/>
        </p:scale>
        <p:origin x="-1776" y="-72"/>
      </p:cViewPr>
      <p:guideLst>
        <p:guide orient="horz" pos="2913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2440"/>
          </a:xfrm>
          <a:prstGeom prst="rect">
            <a:avLst/>
          </a:prstGeom>
        </p:spPr>
        <p:txBody>
          <a:bodyPr vert="horz" lIns="92016" tIns="46008" rIns="92016" bIns="46008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"/>
          </p:nvPr>
        </p:nvSpPr>
        <p:spPr>
          <a:xfrm>
            <a:off x="0" y="8660807"/>
            <a:ext cx="4710606" cy="462440"/>
          </a:xfrm>
          <a:prstGeom prst="rect">
            <a:avLst/>
          </a:prstGeom>
        </p:spPr>
        <p:txBody>
          <a:bodyPr vert="horz" lIns="92016" tIns="46008" rIns="92016" bIns="46008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7721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43023"/>
            <a:ext cx="6950075" cy="465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1" tIns="46211" rIns="92421" bIns="46211" numCol="1" anchor="t" anchorCtr="0" compatLnSpc="1">
            <a:prstTxWarp prst="textNoShape">
              <a:avLst/>
            </a:prstTxWarp>
          </a:bodyPr>
          <a:lstStyle>
            <a:lvl1pPr algn="ctr" defTabSz="924954"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154627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6813" y="692150"/>
            <a:ext cx="4621212" cy="3465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287" y="4387613"/>
            <a:ext cx="5093504" cy="415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1" tIns="46211" rIns="92421" bIns="462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578172"/>
            <a:ext cx="6950075" cy="4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21" tIns="46211" rIns="92421" bIns="46211" numCol="1" anchor="b" anchorCtr="0" compatLnSpc="1">
            <a:prstTxWarp prst="textNoShape">
              <a:avLst/>
            </a:prstTxWarp>
          </a:bodyPr>
          <a:lstStyle>
            <a:lvl1pPr algn="ctr" defTabSz="924954"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112611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954">
              <a:defRPr sz="2000">
                <a:solidFill>
                  <a:srgbClr val="660033"/>
                </a:solidFill>
                <a:latin typeface="Arial" pitchFamily="34" charset="0"/>
              </a:defRPr>
            </a:lvl1pPr>
            <a:lvl2pPr marL="747631" indent="-287550" defTabSz="924954">
              <a:defRPr sz="2000">
                <a:solidFill>
                  <a:srgbClr val="660033"/>
                </a:solidFill>
                <a:latin typeface="Arial" pitchFamily="34" charset="0"/>
              </a:defRPr>
            </a:lvl2pPr>
            <a:lvl3pPr marL="1150201" indent="-230040" defTabSz="924954">
              <a:defRPr sz="2000">
                <a:solidFill>
                  <a:srgbClr val="660033"/>
                </a:solidFill>
                <a:latin typeface="Arial" pitchFamily="34" charset="0"/>
              </a:defRPr>
            </a:lvl3pPr>
            <a:lvl4pPr marL="1610281" indent="-230040" defTabSz="924954">
              <a:defRPr sz="2000">
                <a:solidFill>
                  <a:srgbClr val="660033"/>
                </a:solidFill>
                <a:latin typeface="Arial" pitchFamily="34" charset="0"/>
              </a:defRPr>
            </a:lvl4pPr>
            <a:lvl5pPr marL="2070362" indent="-230040" defTabSz="924954">
              <a:defRPr sz="2000">
                <a:solidFill>
                  <a:srgbClr val="660033"/>
                </a:solidFill>
                <a:latin typeface="Arial" pitchFamily="34" charset="0"/>
              </a:defRPr>
            </a:lvl5pPr>
            <a:lvl6pPr marL="2530442" indent="-230040" defTabSz="92495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0033"/>
                </a:solidFill>
                <a:latin typeface="Arial" pitchFamily="34" charset="0"/>
              </a:defRPr>
            </a:lvl6pPr>
            <a:lvl7pPr marL="2990522" indent="-230040" defTabSz="92495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0033"/>
                </a:solidFill>
                <a:latin typeface="Arial" pitchFamily="34" charset="0"/>
              </a:defRPr>
            </a:lvl7pPr>
            <a:lvl8pPr marL="3450603" indent="-230040" defTabSz="92495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0033"/>
                </a:solidFill>
                <a:latin typeface="Arial" pitchFamily="34" charset="0"/>
              </a:defRPr>
            </a:lvl8pPr>
            <a:lvl9pPr marL="3910683" indent="-230040" defTabSz="92495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0033"/>
                </a:solidFill>
                <a:latin typeface="Arial" pitchFamily="34" charset="0"/>
              </a:defRPr>
            </a:lvl9pPr>
          </a:lstStyle>
          <a:p>
            <a:endParaRPr lang="en-US" sz="11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55651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4954">
              <a:defRPr sz="2000">
                <a:solidFill>
                  <a:srgbClr val="660033"/>
                </a:solidFill>
                <a:latin typeface="Arial" pitchFamily="34" charset="0"/>
              </a:defRPr>
            </a:lvl1pPr>
            <a:lvl2pPr marL="747631" indent="-287550" defTabSz="924954">
              <a:defRPr sz="2000">
                <a:solidFill>
                  <a:srgbClr val="660033"/>
                </a:solidFill>
                <a:latin typeface="Arial" pitchFamily="34" charset="0"/>
              </a:defRPr>
            </a:lvl2pPr>
            <a:lvl3pPr marL="1150201" indent="-230040" defTabSz="924954">
              <a:defRPr sz="2000">
                <a:solidFill>
                  <a:srgbClr val="660033"/>
                </a:solidFill>
                <a:latin typeface="Arial" pitchFamily="34" charset="0"/>
              </a:defRPr>
            </a:lvl3pPr>
            <a:lvl4pPr marL="1610281" indent="-230040" defTabSz="924954">
              <a:defRPr sz="2000">
                <a:solidFill>
                  <a:srgbClr val="660033"/>
                </a:solidFill>
                <a:latin typeface="Arial" pitchFamily="34" charset="0"/>
              </a:defRPr>
            </a:lvl4pPr>
            <a:lvl5pPr marL="2070362" indent="-230040" defTabSz="924954">
              <a:defRPr sz="2000">
                <a:solidFill>
                  <a:srgbClr val="660033"/>
                </a:solidFill>
                <a:latin typeface="Arial" pitchFamily="34" charset="0"/>
              </a:defRPr>
            </a:lvl5pPr>
            <a:lvl6pPr marL="2530442" indent="-230040" defTabSz="92495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0033"/>
                </a:solidFill>
                <a:latin typeface="Arial" pitchFamily="34" charset="0"/>
              </a:defRPr>
            </a:lvl6pPr>
            <a:lvl7pPr marL="2990522" indent="-230040" defTabSz="92495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0033"/>
                </a:solidFill>
                <a:latin typeface="Arial" pitchFamily="34" charset="0"/>
              </a:defRPr>
            </a:lvl7pPr>
            <a:lvl8pPr marL="3450603" indent="-230040" defTabSz="92495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0033"/>
                </a:solidFill>
                <a:latin typeface="Arial" pitchFamily="34" charset="0"/>
              </a:defRPr>
            </a:lvl8pPr>
            <a:lvl9pPr marL="3910683" indent="-230040" defTabSz="924954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660033"/>
                </a:solidFill>
                <a:latin typeface="Arial" pitchFamily="34" charset="0"/>
              </a:defRPr>
            </a:lvl9pPr>
          </a:lstStyle>
          <a:p>
            <a:r>
              <a:rPr lang="en-US" sz="1600" smtClean="0">
                <a:solidFill>
                  <a:schemeClr val="tx1"/>
                </a:solidFill>
              </a:rPr>
              <a:t>BUSI 104 Operations Management</a:t>
            </a:r>
            <a:endParaRPr lang="en-US" sz="11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55652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3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652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46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080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154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04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488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98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84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021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33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563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90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398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andon</a:t>
            </a:r>
            <a:r>
              <a:rPr lang="en-US" dirty="0" smtClean="0"/>
              <a:t> board communicates abnormalities along the assembly line.</a:t>
            </a:r>
          </a:p>
          <a:p>
            <a:r>
              <a:rPr lang="en-US" dirty="0" smtClean="0"/>
              <a:t>Ended here on 3/31/16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62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360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Ended here on 3/24/16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44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86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397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24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100">
              <a:latin typeface="Times New Roman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sz="11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33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  <a:latin typeface="Franklin Gothic Medium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  <a:latin typeface="Franklin Gothic Book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824910" y="3286760"/>
            <a:ext cx="3891281" cy="365760"/>
          </a:xfrm>
        </p:spPr>
        <p:txBody>
          <a:bodyPr/>
          <a:lstStyle/>
          <a:p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596310" y="3058160"/>
            <a:ext cx="4348481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0F55E0-29A5-41BD-8E5F-333A676EBA2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748710" y="3210560"/>
            <a:ext cx="4043681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8F7208-D09C-4A97-95BA-12C10215D4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7091610" y="3553460"/>
            <a:ext cx="3357881" cy="36576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Book" pitchFamily="34" charset="0"/>
              </a:defRPr>
            </a:lvl1pPr>
          </a:lstStyle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6901110" y="3362960"/>
            <a:ext cx="3738881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D955A9-E632-4622-BC9F-2F6707E07C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863010" y="3324860"/>
            <a:ext cx="3815081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>
            <a:lvl1pPr>
              <a:defRPr>
                <a:latin typeface="Franklin Gothic Book" pitchFamily="34" charset="0"/>
              </a:defRPr>
            </a:lvl1pPr>
          </a:lstStyle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6558210" y="3020060"/>
            <a:ext cx="4424681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EF18D9-6B06-448A-8167-113A4EE97F8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6634410" y="3096260"/>
            <a:ext cx="4272281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1D9F0E-C1AC-49DF-AC75-D32FA15F114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6710610" y="3172460"/>
            <a:ext cx="4119881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Franklin Gothic Book" pitchFamily="34" charset="0"/>
              </a:defRPr>
            </a:lvl1pPr>
          </a:lstStyle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6824910" y="3286760"/>
            <a:ext cx="3891281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4298D2-09C1-47DE-83A0-FA4FE32BD6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16EB4C0-A034-43BA-88DA-3FF3C00C83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 rot="16200000">
            <a:off x="6824910" y="3286760"/>
            <a:ext cx="3891281" cy="365760"/>
          </a:xfrm>
        </p:spPr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  <a:latin typeface="Franklin Gothic Book" pitchFamily="34" charset="0"/>
              </a:defRPr>
            </a:lvl1pPr>
          </a:lstStyle>
          <a:p>
            <a:pPr>
              <a:defRPr/>
            </a:pPr>
            <a:fld id="{12D955A9-E632-4622-BC9F-2F6707E07CB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Franklin Gothic Medium" pitchFamily="34" charset="0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Franklin Gothic Book" pitchFamily="34" charset="0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Franklin Gothic Book" pitchFamily="34" charset="0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flickr.com/photos/ikelee/9599107/" TargetMode="External"/><Relationship Id="rId5" Type="http://schemas.openxmlformats.org/officeDocument/2006/relationships/image" Target="../media/image51.jpeg"/><Relationship Id="rId4" Type="http://schemas.openxmlformats.org/officeDocument/2006/relationships/hyperlink" Target="http://www.flickr.com/photos/15863412@N00/103830762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gif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1.emf"/><Relationship Id="rId4" Type="http://schemas.openxmlformats.org/officeDocument/2006/relationships/package" Target="../embeddings/Microsoft_Excel_Worksheet1.xlsx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46753" y="609600"/>
            <a:ext cx="7378047" cy="3505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8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Lean Management</a:t>
            </a:r>
            <a: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/>
              <a:t>P</a:t>
            </a:r>
            <a:r>
              <a:rPr lang="en-US" sz="3200" dirty="0" smtClean="0"/>
              <a:t>hilosophy</a:t>
            </a:r>
            <a:r>
              <a:rPr lang="en-US" sz="3200" dirty="0"/>
              <a:t>, tools and techniques, Kaizen, value stream mapping, lean services</a:t>
            </a:r>
            <a:r>
              <a:rPr lang="en-US" sz="3200" dirty="0" smtClean="0"/>
              <a:t>. 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599" y="4465707"/>
            <a:ext cx="4386137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</a:rPr>
              <a:t>BUSI</a:t>
            </a:r>
            <a:r>
              <a:rPr lang="en-US" dirty="0" smtClean="0">
                <a:solidFill>
                  <a:schemeClr val="tx2"/>
                </a:solidFill>
              </a:rPr>
              <a:t> 104 – Operations Management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Professor Ed Arnheiter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2" descr="C:\Users\gffu\Desktop\42-20232230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799" y="2554654"/>
            <a:ext cx="4268893" cy="3868448"/>
          </a:xfrm>
          <a:prstGeom prst="rect">
            <a:avLst/>
          </a:prstGeom>
          <a:noFill/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2428479" y="4320603"/>
            <a:ext cx="11874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sz="1600" b="1" dirty="0" smtClean="0">
                <a:solidFill>
                  <a:srgbClr val="FF0000"/>
                </a:solidFill>
              </a:rPr>
              <a:t>Waste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2320529" y="2034603"/>
            <a:ext cx="5486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3" eaLnBrk="0" hangingPunct="0">
              <a:spcBef>
                <a:spcPct val="50000"/>
              </a:spcBef>
            </a:pPr>
            <a:r>
              <a:rPr lang="en-GB" sz="1600" b="1" dirty="0" smtClean="0">
                <a:solidFill>
                  <a:schemeClr val="tx1"/>
                </a:solidFill>
              </a:rPr>
              <a:t>Required Non-Value-Add (NVA</a:t>
            </a:r>
            <a:r>
              <a:rPr lang="en-GB" sz="1600" b="1" dirty="0">
                <a:solidFill>
                  <a:schemeClr val="tx1"/>
                </a:solidFill>
              </a:rPr>
              <a:t>) </a:t>
            </a:r>
            <a:r>
              <a:rPr lang="en-GB" sz="1600" b="1" dirty="0" smtClean="0">
                <a:solidFill>
                  <a:schemeClr val="tx1"/>
                </a:solidFill>
              </a:rPr>
              <a:t>Activity</a:t>
            </a:r>
          </a:p>
          <a:p>
            <a:pPr eaLnBrk="0" hangingPunct="0">
              <a:spcBef>
                <a:spcPct val="50000"/>
              </a:spcBef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2320529" y="1348803"/>
            <a:ext cx="59435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GB" sz="1600" b="1" dirty="0" smtClean="0">
                <a:solidFill>
                  <a:schemeClr val="tx1"/>
                </a:solidFill>
              </a:rPr>
              <a:t>VA Activity - </a:t>
            </a:r>
            <a:r>
              <a:rPr lang="en-US" sz="1600" b="1" dirty="0" smtClean="0">
                <a:solidFill>
                  <a:schemeClr val="tx1"/>
                </a:solidFill>
              </a:rPr>
              <a:t>Something Changes, Done Right, Customer Cares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1634729" y="6323013"/>
            <a:ext cx="3962399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20000"/>
              </a:lnSpc>
              <a:spcAft>
                <a:spcPct val="50000"/>
              </a:spcAft>
              <a:tabLst>
                <a:tab pos="395288" algn="l"/>
                <a:tab pos="854075" algn="l"/>
                <a:tab pos="1374775" algn="l"/>
                <a:tab pos="1831975" algn="l"/>
              </a:tabLst>
            </a:pPr>
            <a:r>
              <a:rPr lang="en-GB" sz="2200" i="1" dirty="0">
                <a:solidFill>
                  <a:srgbClr val="FF0000"/>
                </a:solidFill>
              </a:rPr>
              <a:t>Remember: </a:t>
            </a:r>
            <a:r>
              <a:rPr lang="en-GB" sz="2200" b="1" i="1" dirty="0" smtClean="0">
                <a:solidFill>
                  <a:srgbClr val="FF0000"/>
                </a:solidFill>
              </a:rPr>
              <a:t>DOWNTIME</a:t>
            </a:r>
            <a:endParaRPr lang="en-US" sz="2200" b="1" i="1" dirty="0">
              <a:solidFill>
                <a:srgbClr val="FF0000"/>
              </a:solidFill>
            </a:endParaRPr>
          </a:p>
        </p:txBody>
      </p:sp>
      <p:sp>
        <p:nvSpPr>
          <p:cNvPr id="11" name="AutoShape 8"/>
          <p:cNvSpPr>
            <a:spLocks/>
          </p:cNvSpPr>
          <p:nvPr/>
        </p:nvSpPr>
        <p:spPr bwMode="auto">
          <a:xfrm>
            <a:off x="2078280" y="2646309"/>
            <a:ext cx="242249" cy="3611044"/>
          </a:xfrm>
          <a:prstGeom prst="rightBrace">
            <a:avLst>
              <a:gd name="adj1" fmla="val 11881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 dirty="0"/>
          </a:p>
        </p:txBody>
      </p:sp>
      <p:sp>
        <p:nvSpPr>
          <p:cNvPr id="12" name="AutoShape 9"/>
          <p:cNvSpPr>
            <a:spLocks/>
          </p:cNvSpPr>
          <p:nvPr/>
        </p:nvSpPr>
        <p:spPr bwMode="auto">
          <a:xfrm>
            <a:off x="2036366" y="1736931"/>
            <a:ext cx="239713" cy="909378"/>
          </a:xfrm>
          <a:prstGeom prst="rightBrace">
            <a:avLst>
              <a:gd name="adj1" fmla="val 3289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 dirty="0"/>
          </a:p>
        </p:txBody>
      </p:sp>
      <p:sp>
        <p:nvSpPr>
          <p:cNvPr id="13" name="AutoShape 10"/>
          <p:cNvSpPr>
            <a:spLocks/>
          </p:cNvSpPr>
          <p:nvPr/>
        </p:nvSpPr>
        <p:spPr bwMode="auto">
          <a:xfrm>
            <a:off x="2036366" y="1269429"/>
            <a:ext cx="207962" cy="459730"/>
          </a:xfrm>
          <a:prstGeom prst="rightBrace">
            <a:avLst>
              <a:gd name="adj1" fmla="val 1628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 dirty="0"/>
          </a:p>
        </p:txBody>
      </p:sp>
      <p:grpSp>
        <p:nvGrpSpPr>
          <p:cNvPr id="14" name="Group 21"/>
          <p:cNvGrpSpPr/>
          <p:nvPr/>
        </p:nvGrpSpPr>
        <p:grpSpPr>
          <a:xfrm>
            <a:off x="358378" y="1269428"/>
            <a:ext cx="1677988" cy="4996878"/>
            <a:chOff x="1009650" y="1162050"/>
            <a:chExt cx="1677988" cy="5400103"/>
          </a:xfrm>
        </p:grpSpPr>
        <p:sp>
          <p:nvSpPr>
            <p:cNvPr id="15" name="Rectangle 10"/>
            <p:cNvSpPr>
              <a:spLocks noChangeArrowheads="1"/>
            </p:cNvSpPr>
            <p:nvPr/>
          </p:nvSpPr>
          <p:spPr bwMode="auto">
            <a:xfrm>
              <a:off x="1009650" y="1162050"/>
              <a:ext cx="1677988" cy="496828"/>
            </a:xfrm>
            <a:prstGeom prst="rect">
              <a:avLst/>
            </a:prstGeom>
            <a:solidFill>
              <a:srgbClr val="00B050"/>
            </a:solidFill>
            <a:ln w="9525" algn="ctr">
              <a:solidFill>
                <a:srgbClr val="17DF5A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 dirty="0"/>
            </a:p>
          </p:txBody>
        </p:sp>
        <p:sp>
          <p:nvSpPr>
            <p:cNvPr id="16" name="Rectangle 11"/>
            <p:cNvSpPr>
              <a:spLocks noChangeArrowheads="1"/>
            </p:cNvSpPr>
            <p:nvPr/>
          </p:nvSpPr>
          <p:spPr bwMode="auto">
            <a:xfrm>
              <a:off x="1009650" y="1667278"/>
              <a:ext cx="1677988" cy="971687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en-GB" dirty="0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009650" y="2650039"/>
              <a:ext cx="1677988" cy="397961"/>
            </a:xfrm>
            <a:prstGeom prst="rect">
              <a:avLst/>
            </a:prstGeom>
            <a:solidFill>
              <a:srgbClr val="FF505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GB" sz="1400" b="1" dirty="0" smtClean="0">
                  <a:solidFill>
                    <a:schemeClr val="bg1"/>
                  </a:solidFill>
                  <a:cs typeface="+mn-cs"/>
                </a:rPr>
                <a:t>D</a:t>
              </a:r>
              <a:r>
                <a:rPr lang="en-GB" sz="1050" b="1" dirty="0" smtClean="0">
                  <a:solidFill>
                    <a:schemeClr val="bg1"/>
                  </a:solidFill>
                  <a:cs typeface="+mn-cs"/>
                </a:rPr>
                <a:t>EFECTS</a:t>
              </a:r>
              <a:endParaRPr lang="en-GB" sz="1050" b="1" dirty="0">
                <a:solidFill>
                  <a:schemeClr val="bg1"/>
                </a:solidFill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1009650" y="3048000"/>
              <a:ext cx="1677988" cy="498132"/>
            </a:xfrm>
            <a:prstGeom prst="rect">
              <a:avLst/>
            </a:prstGeom>
            <a:solidFill>
              <a:srgbClr val="FF505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 sz="1050" b="1" dirty="0">
                <a:solidFill>
                  <a:schemeClr val="bg1"/>
                </a:solidFill>
                <a:cs typeface="+mn-cs"/>
              </a:endParaRPr>
            </a:p>
            <a:p>
              <a:pPr eaLnBrk="0" hangingPunct="0">
                <a:defRPr/>
              </a:pPr>
              <a:r>
                <a:rPr lang="en-GB" sz="1400" b="1" dirty="0" smtClean="0">
                  <a:solidFill>
                    <a:schemeClr val="bg1"/>
                  </a:solidFill>
                  <a:cs typeface="+mn-cs"/>
                </a:rPr>
                <a:t>O</a:t>
              </a:r>
              <a:r>
                <a:rPr lang="en-GB" sz="1050" b="1" dirty="0" smtClean="0">
                  <a:solidFill>
                    <a:schemeClr val="bg1"/>
                  </a:solidFill>
                  <a:cs typeface="+mn-cs"/>
                </a:rPr>
                <a:t>VER PRODUCTION</a:t>
              </a:r>
              <a:endParaRPr lang="en-GB" sz="1050" b="1" dirty="0">
                <a:solidFill>
                  <a:schemeClr val="bg1"/>
                </a:solidFill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1009650" y="3549336"/>
              <a:ext cx="1677988" cy="498133"/>
            </a:xfrm>
            <a:prstGeom prst="rect">
              <a:avLst/>
            </a:prstGeom>
            <a:solidFill>
              <a:srgbClr val="FF505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GB" sz="1400" b="1" dirty="0" smtClean="0">
                  <a:solidFill>
                    <a:schemeClr val="bg1"/>
                  </a:solidFill>
                </a:rPr>
                <a:t>W</a:t>
              </a:r>
              <a:r>
                <a:rPr lang="en-GB" sz="1050" b="1" dirty="0" smtClean="0">
                  <a:solidFill>
                    <a:schemeClr val="bg1"/>
                  </a:solidFill>
                </a:rPr>
                <a:t>AITING</a:t>
              </a:r>
              <a:endParaRPr lang="en-GB" sz="1050" b="1" dirty="0">
                <a:solidFill>
                  <a:schemeClr val="bg1"/>
                </a:solidFill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009650" y="4052272"/>
              <a:ext cx="1677988" cy="496530"/>
            </a:xfrm>
            <a:prstGeom prst="rect">
              <a:avLst/>
            </a:prstGeom>
            <a:solidFill>
              <a:srgbClr val="FF505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b"/>
            <a:lstStyle/>
            <a:p>
              <a:pPr eaLnBrk="0" hangingPunct="0">
                <a:defRPr/>
              </a:pPr>
              <a:endParaRPr lang="en-GB" sz="1050" b="1" dirty="0">
                <a:solidFill>
                  <a:schemeClr val="bg1"/>
                </a:solidFill>
                <a:cs typeface="+mn-cs"/>
              </a:endParaRPr>
            </a:p>
            <a:p>
              <a:pPr eaLnBrk="0" hangingPunct="0">
                <a:defRPr/>
              </a:pPr>
              <a:r>
                <a:rPr lang="en-GB" sz="1400" b="1" dirty="0" smtClean="0">
                  <a:solidFill>
                    <a:schemeClr val="bg1"/>
                  </a:solidFill>
                </a:rPr>
                <a:t>N</a:t>
              </a:r>
              <a:r>
                <a:rPr lang="en-GB" sz="1050" b="1" dirty="0" smtClean="0">
                  <a:solidFill>
                    <a:schemeClr val="bg1"/>
                  </a:solidFill>
                </a:rPr>
                <a:t>OT USING </a:t>
              </a:r>
              <a:br>
                <a:rPr lang="en-GB" sz="1050" b="1" dirty="0" smtClean="0">
                  <a:solidFill>
                    <a:schemeClr val="bg1"/>
                  </a:solidFill>
                </a:rPr>
              </a:br>
              <a:r>
                <a:rPr lang="en-GB" sz="1050" b="1" dirty="0" smtClean="0">
                  <a:solidFill>
                    <a:schemeClr val="bg1"/>
                  </a:solidFill>
                </a:rPr>
                <a:t>PEOPLE Well</a:t>
              </a:r>
              <a:endParaRPr lang="en-GB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009650" y="4556812"/>
              <a:ext cx="1677988" cy="498132"/>
            </a:xfrm>
            <a:prstGeom prst="rect">
              <a:avLst/>
            </a:prstGeom>
            <a:solidFill>
              <a:srgbClr val="FF505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GB" sz="1400" b="1" dirty="0" smtClean="0">
                  <a:solidFill>
                    <a:schemeClr val="bg1"/>
                  </a:solidFill>
                  <a:cs typeface="+mn-cs"/>
                </a:rPr>
                <a:t>T</a:t>
              </a:r>
              <a:r>
                <a:rPr lang="en-GB" sz="1050" b="1" dirty="0" smtClean="0">
                  <a:solidFill>
                    <a:schemeClr val="bg1"/>
                  </a:solidFill>
                  <a:cs typeface="+mn-cs"/>
                </a:rPr>
                <a:t>RANSPORTATION</a:t>
              </a:r>
              <a:endParaRPr lang="en-GB" sz="1050" b="1" dirty="0">
                <a:solidFill>
                  <a:schemeClr val="bg1"/>
                </a:solidFill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009650" y="5061350"/>
              <a:ext cx="1677988" cy="498133"/>
            </a:xfrm>
            <a:prstGeom prst="rect">
              <a:avLst/>
            </a:prstGeom>
            <a:solidFill>
              <a:srgbClr val="FF505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eaLnBrk="0" hangingPunct="0">
                <a:defRPr/>
              </a:pPr>
              <a:r>
                <a:rPr lang="en-GB" sz="1400" b="1" dirty="0" smtClean="0">
                  <a:solidFill>
                    <a:schemeClr val="bg1"/>
                  </a:solidFill>
                  <a:cs typeface="+mn-cs"/>
                </a:rPr>
                <a:t>I</a:t>
              </a:r>
              <a:r>
                <a:rPr lang="en-GB" sz="1050" b="1" dirty="0" smtClean="0">
                  <a:solidFill>
                    <a:schemeClr val="bg1"/>
                  </a:solidFill>
                  <a:cs typeface="+mn-cs"/>
                </a:rPr>
                <a:t>NVENTORY</a:t>
              </a:r>
              <a:endParaRPr lang="en-GB" sz="1050" b="1" dirty="0">
                <a:solidFill>
                  <a:schemeClr val="bg1"/>
                </a:solidFill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009650" y="5565889"/>
              <a:ext cx="1677988" cy="498132"/>
            </a:xfrm>
            <a:prstGeom prst="rect">
              <a:avLst/>
            </a:prstGeom>
            <a:solidFill>
              <a:srgbClr val="FF505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 sz="1050" b="1" dirty="0">
                <a:solidFill>
                  <a:schemeClr val="bg1"/>
                </a:solidFill>
                <a:cs typeface="+mn-cs"/>
              </a:endParaRPr>
            </a:p>
            <a:p>
              <a:pPr eaLnBrk="0" hangingPunct="0">
                <a:defRPr/>
              </a:pPr>
              <a:r>
                <a:rPr lang="en-GB" sz="1400" b="1" dirty="0" smtClean="0">
                  <a:solidFill>
                    <a:schemeClr val="bg1"/>
                  </a:solidFill>
                  <a:cs typeface="+mn-cs"/>
                </a:rPr>
                <a:t>M</a:t>
              </a:r>
              <a:r>
                <a:rPr lang="en-GB" sz="1050" b="1" dirty="0" smtClean="0">
                  <a:solidFill>
                    <a:schemeClr val="bg1"/>
                  </a:solidFill>
                  <a:cs typeface="+mn-cs"/>
                </a:rPr>
                <a:t>OTION</a:t>
              </a:r>
              <a:endParaRPr lang="en-GB" sz="1050" b="1" dirty="0">
                <a:solidFill>
                  <a:schemeClr val="bg1"/>
                </a:solidFill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1009650" y="6064021"/>
              <a:ext cx="1677988" cy="498132"/>
            </a:xfrm>
            <a:prstGeom prst="rect">
              <a:avLst/>
            </a:prstGeom>
            <a:solidFill>
              <a:srgbClr val="FF505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 sz="1050" b="1" dirty="0">
                <a:solidFill>
                  <a:schemeClr val="bg1"/>
                </a:solidFill>
                <a:cs typeface="+mn-cs"/>
              </a:endParaRPr>
            </a:p>
            <a:p>
              <a:pPr eaLnBrk="0" hangingPunct="0">
                <a:defRPr/>
              </a:pPr>
              <a:r>
                <a:rPr lang="en-GB" sz="1200" b="1" dirty="0" smtClean="0">
                  <a:solidFill>
                    <a:schemeClr val="bg1"/>
                  </a:solidFill>
                  <a:cs typeface="+mn-cs"/>
                </a:rPr>
                <a:t>E</a:t>
              </a:r>
              <a:r>
                <a:rPr lang="en-GB" sz="1050" b="1" dirty="0" smtClean="0">
                  <a:solidFill>
                    <a:schemeClr val="bg1"/>
                  </a:solidFill>
                  <a:cs typeface="+mn-cs"/>
                </a:rPr>
                <a:t>XCESS PROCESSING</a:t>
              </a:r>
              <a:endParaRPr lang="en-GB" sz="1050" b="1" dirty="0">
                <a:solidFill>
                  <a:schemeClr val="bg1"/>
                </a:solidFill>
                <a:cs typeface="+mn-cs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949024" y="150553"/>
            <a:ext cx="42577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Book" panose="020B0503020102020204" pitchFamily="34" charset="0"/>
              </a:rPr>
              <a:t>The Eight Wastes</a:t>
            </a:r>
            <a:endParaRPr lang="en-US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56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21" y="31531"/>
            <a:ext cx="7620000" cy="1143000"/>
          </a:xfrm>
        </p:spPr>
        <p:txBody>
          <a:bodyPr/>
          <a:lstStyle/>
          <a:p>
            <a:r>
              <a:rPr lang="en-GB" sz="4800" dirty="0" smtClean="0"/>
              <a:t>D</a:t>
            </a:r>
            <a:r>
              <a:rPr lang="en-GB" sz="4400" dirty="0" smtClean="0"/>
              <a:t>efects (Toyota calls “Rework”)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7620000" cy="685800"/>
          </a:xfrm>
        </p:spPr>
        <p:txBody>
          <a:bodyPr>
            <a:normAutofit/>
          </a:bodyPr>
          <a:lstStyle/>
          <a:p>
            <a:r>
              <a:rPr lang="en-GB" sz="2800" dirty="0"/>
              <a:t>Errors, mistakes, rework – can be very costly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9458" name="Picture 2" descr="http://www.partsonsale.com/badpanel4cshad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2667000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www.bloomberg.com/image/itox619hz5bE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1792670"/>
            <a:ext cx="4619297" cy="259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http://4.bp.blogspot.com/-4n4gG59ziaY/UYmIyPcEZdI/AAAAAAAABmY/dapAqkx1W4U/s1600/Judge+Matthew+J.+Gary+-+courtroom+clerk+Christina+Arcuri+-+Department+121+-+Sacramento+Family+Court+-+Sacramento+Count+Superior+Court+-+Fee+Waiver+Order+-+Chris+Volkers+-+Julie+Setzer+-+Hon.+Laurie+M.+Earl+Presiding+Judge+-+Copy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848" y="4495800"/>
            <a:ext cx="50292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18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620000" cy="1371600"/>
          </a:xfrm>
        </p:spPr>
        <p:txBody>
          <a:bodyPr/>
          <a:lstStyle/>
          <a:p>
            <a:r>
              <a:rPr lang="en-US" sz="4800" dirty="0" smtClean="0"/>
              <a:t>O</a:t>
            </a:r>
            <a:r>
              <a:rPr lang="en-US" sz="4400" dirty="0" smtClean="0"/>
              <a:t>verproduction </a:t>
            </a:r>
            <a:br>
              <a:rPr lang="en-US" sz="4400" dirty="0" smtClean="0"/>
            </a:br>
            <a:r>
              <a:rPr lang="en-US" sz="3600" dirty="0" smtClean="0"/>
              <a:t>(Toyota calls Over Processing)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7620000" cy="838200"/>
          </a:xfrm>
        </p:spPr>
        <p:txBody>
          <a:bodyPr>
            <a:normAutofit/>
          </a:bodyPr>
          <a:lstStyle/>
          <a:p>
            <a:r>
              <a:rPr lang="en-GB" sz="2400" dirty="0"/>
              <a:t>Producing more than required, earlier than required or faster than required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20482" name="Picture 2" descr="http://artoflean.com/blog1/wp-content/uploads/2009/04/toyotainventorylongbea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6674896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96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68362"/>
          </a:xfrm>
        </p:spPr>
        <p:txBody>
          <a:bodyPr/>
          <a:lstStyle/>
          <a:p>
            <a:r>
              <a:rPr lang="en-US" dirty="0" smtClean="0"/>
              <a:t>Waiting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882" y="1219200"/>
            <a:ext cx="7620000" cy="838200"/>
          </a:xfrm>
        </p:spPr>
        <p:txBody>
          <a:bodyPr/>
          <a:lstStyle/>
          <a:p>
            <a:r>
              <a:rPr lang="en-GB" dirty="0"/>
              <a:t>Employees and customers waiting for resources to perform their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21506" name="Picture 2" descr="http://www.atlantaovertimelawyersblog.com/BLOG-Photo-WorkersWai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37719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thumbs.dreamstime.com/z/office-worker-waiting-holidays-17894165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0882" y="3657600"/>
            <a:ext cx="3994917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33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85" y="152400"/>
            <a:ext cx="7620000" cy="1143000"/>
          </a:xfrm>
        </p:spPr>
        <p:txBody>
          <a:bodyPr/>
          <a:lstStyle/>
          <a:p>
            <a:r>
              <a:rPr lang="en-US" dirty="0" smtClean="0"/>
              <a:t>Not Using People Well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22530" name="Picture 2" descr="http://crpsablaze.files.wordpress.com/2013/05/bored-do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085" y="1447800"/>
            <a:ext cx="4102100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theemptypage.files.wordpress.com/2013/04/bored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62659" y="2743200"/>
            <a:ext cx="401934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77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Transportation (Toyota calls this Conveyance)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Excessive </a:t>
            </a:r>
            <a:r>
              <a:rPr lang="en-US" b="1" dirty="0" smtClean="0"/>
              <a:t>product</a:t>
            </a:r>
            <a:r>
              <a:rPr lang="en-US" dirty="0" smtClean="0"/>
              <a:t> or </a:t>
            </a:r>
            <a:r>
              <a:rPr lang="en-US" b="1" dirty="0" smtClean="0"/>
              <a:t>data</a:t>
            </a:r>
            <a:r>
              <a:rPr lang="en-US" dirty="0" smtClean="0"/>
              <a:t> movement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4991"/>
          <a:stretch>
            <a:fillRect/>
          </a:stretch>
        </p:blipFill>
        <p:spPr bwMode="auto">
          <a:xfrm>
            <a:off x="533400" y="2209800"/>
            <a:ext cx="7433318" cy="3657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2735157" y="5912427"/>
            <a:ext cx="3029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Franklin Gothic Book" panose="020B0503020102020204" pitchFamily="34" charset="0"/>
              </a:rPr>
              <a:t>Diagram of backhoe travel</a:t>
            </a:r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8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393" y="152400"/>
            <a:ext cx="7620000" cy="792162"/>
          </a:xfrm>
        </p:spPr>
        <p:txBody>
          <a:bodyPr/>
          <a:lstStyle/>
          <a:p>
            <a:r>
              <a:rPr lang="en-US" dirty="0" smtClean="0"/>
              <a:t>Inventory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7620000" cy="2209800"/>
          </a:xfrm>
        </p:spPr>
        <p:txBody>
          <a:bodyPr>
            <a:noAutofit/>
          </a:bodyPr>
          <a:lstStyle/>
          <a:p>
            <a:r>
              <a:rPr lang="en-GB" sz="2400" dirty="0" smtClean="0"/>
              <a:t>Holding </a:t>
            </a:r>
            <a:r>
              <a:rPr lang="en-GB" sz="2400" dirty="0"/>
              <a:t>more inventory (materials and information) than </a:t>
            </a:r>
            <a:r>
              <a:rPr lang="en-GB" sz="2400" dirty="0" smtClean="0"/>
              <a:t>required</a:t>
            </a:r>
          </a:p>
          <a:p>
            <a:r>
              <a:rPr lang="en-US" sz="2400" dirty="0"/>
              <a:t>Inventories add clutter and take up space.  </a:t>
            </a:r>
            <a:endParaRPr lang="en-US" sz="2400" dirty="0" smtClean="0"/>
          </a:p>
          <a:p>
            <a:r>
              <a:rPr lang="en-US" sz="2400" dirty="0"/>
              <a:t>U</a:t>
            </a:r>
            <a:r>
              <a:rPr lang="en-US" sz="2400" dirty="0" smtClean="0"/>
              <a:t>sually symptom </a:t>
            </a:r>
            <a:r>
              <a:rPr lang="en-US" sz="2400" dirty="0"/>
              <a:t>of </a:t>
            </a:r>
            <a:r>
              <a:rPr lang="en-US" sz="2400" dirty="0" smtClean="0"/>
              <a:t>unreliable </a:t>
            </a:r>
            <a:r>
              <a:rPr lang="en-US" sz="2400" dirty="0"/>
              <a:t>supply chain</a:t>
            </a:r>
            <a:r>
              <a:rPr lang="en-US" sz="2400" dirty="0" smtClean="0"/>
              <a:t>.</a:t>
            </a:r>
          </a:p>
          <a:p>
            <a:r>
              <a:rPr lang="en-US" sz="2400" dirty="0" err="1" smtClean="0"/>
              <a:t>WIP</a:t>
            </a:r>
            <a:r>
              <a:rPr lang="en-US" sz="2400" dirty="0" smtClean="0"/>
              <a:t> is direct result of overproduction and waiting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23554" name="Picture 2" descr="http://www.america2.com/images/photos/warehouse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1748" y="4343399"/>
            <a:ext cx="3294052" cy="220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http://www.kaplansocialmedia.com/wp-content/uploads/2012/03/american-manufacturing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3314700"/>
            <a:ext cx="41148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7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15962"/>
          </a:xfrm>
        </p:spPr>
        <p:txBody>
          <a:bodyPr/>
          <a:lstStyle/>
          <a:p>
            <a:r>
              <a:rPr lang="en-US" dirty="0" smtClean="0"/>
              <a:t>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379" y="1143000"/>
            <a:ext cx="7620000" cy="533400"/>
          </a:xfrm>
        </p:spPr>
        <p:txBody>
          <a:bodyPr/>
          <a:lstStyle/>
          <a:p>
            <a:r>
              <a:rPr lang="en-US" dirty="0" smtClean="0"/>
              <a:t>Excessive motion of </a:t>
            </a:r>
            <a:r>
              <a:rPr lang="en-US" b="1" dirty="0" smtClean="0"/>
              <a:t>people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24578" name="Picture 2" descr="http://www.gembapantarei.com/contract%20signing%20spaghett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887855"/>
            <a:ext cx="4800600" cy="32804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://leanvisualblog.bradyid.com/wp-content/uploads/2012/09/spaghetti-diagram-281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1887855"/>
            <a:ext cx="3083801" cy="329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93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Excess Processing (Toyota calls Over Processing)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334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Doing more work than is really necessary</a:t>
            </a:r>
          </a:p>
          <a:p>
            <a:r>
              <a:rPr lang="en-US" sz="2800" dirty="0" smtClean="0"/>
              <a:t>Using expensive equipment when simpler machines would suffice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2" descr="C:\Users\kefq\AppData\Local\Microsoft\Windows\Temporary Internet Files\Content.Outlook\W14JXG8N\2333131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2835166"/>
            <a:ext cx="243959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3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304800"/>
            <a:ext cx="777240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Flow</a:t>
            </a:r>
            <a:endParaRPr lang="en-US" sz="44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1021" y="2514600"/>
            <a:ext cx="38862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50838" indent="-350838">
              <a:buFont typeface="Wingdings" pitchFamily="2" charset="2"/>
              <a:buChar char="Ø"/>
            </a:pPr>
            <a:r>
              <a:rPr kumimoji="1" lang="en-US" sz="2400" dirty="0">
                <a:solidFill>
                  <a:schemeClr val="tx1"/>
                </a:solidFill>
                <a:latin typeface="Franklin Gothic Book" pitchFamily="34" charset="0"/>
              </a:rPr>
              <a:t>Use small batches or single-piece flow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3429000" y="509972"/>
            <a:ext cx="4800600" cy="5662227"/>
            <a:chOff x="2640" y="528"/>
            <a:chExt cx="2928" cy="3428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640" y="3665"/>
              <a:ext cx="2928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Franklin Gothic Book" pitchFamily="34" charset="0"/>
                </a:rPr>
                <a:t>Assembling Model T clutch plates</a:t>
              </a:r>
            </a:p>
          </p:txBody>
        </p:sp>
        <p:pic>
          <p:nvPicPr>
            <p:cNvPr id="8" name="Picture 8" descr="Ford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528"/>
              <a:ext cx="2924" cy="302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1021" y="1447800"/>
            <a:ext cx="3733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50838" indent="-350838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465138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100000"/>
              </a:spcBef>
              <a:buClr>
                <a:srgbClr val="FFFFCC"/>
              </a:buClr>
              <a:buFont typeface="Wingdings" pitchFamily="2" charset="2"/>
              <a:buChar char="Ø"/>
            </a:pPr>
            <a:r>
              <a:rPr kumimoji="1" lang="en-US" dirty="0">
                <a:latin typeface="Franklin Gothic Book" pitchFamily="34" charset="0"/>
              </a:rPr>
              <a:t>Use continuous flow wherever possible 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6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712067" y="5688099"/>
            <a:ext cx="69342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  <a:latin typeface="Franklin Gothic Book" pitchFamily="34" charset="0"/>
              </a:rPr>
              <a:t>Lean can be defined as a business system that seeks to maximize value to customers, both internal and external, while simultaneously removing wasteful activities and practices.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04800" y="0"/>
            <a:ext cx="7086600" cy="121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b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rPr>
              <a:t>Lean Pioneers</a:t>
            </a:r>
            <a:endParaRPr lang="en-US" b="1" dirty="0">
              <a:effectLst>
                <a:outerShdw blurRad="38100" dist="38100" dir="2700000" algn="tl">
                  <a:srgbClr val="000000"/>
                </a:outerShdw>
              </a:effectLst>
              <a:latin typeface="Arial" pitchFamily="34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67003" y="952555"/>
            <a:ext cx="3810000" cy="5334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100000"/>
              </a:spcBef>
              <a:spcAft>
                <a:spcPts val="300"/>
              </a:spcAft>
              <a:buFont typeface="Monotype Sorts" pitchFamily="2" charset="2"/>
              <a:buNone/>
            </a:pPr>
            <a:r>
              <a:rPr lang="en-US" sz="2400" b="1" dirty="0" smtClean="0">
                <a:latin typeface="Arial" pitchFamily="34" charset="0"/>
              </a:rPr>
              <a:t>W. Edwards Deming</a:t>
            </a:r>
            <a:endParaRPr lang="en-US" sz="2400" dirty="0">
              <a:latin typeface="Arial" pitchFamily="34" charset="0"/>
            </a:endParaRPr>
          </a:p>
        </p:txBody>
      </p:sp>
      <p:grpSp>
        <p:nvGrpSpPr>
          <p:cNvPr id="13" name="Group 4"/>
          <p:cNvGrpSpPr>
            <a:grpSpLocks/>
          </p:cNvGrpSpPr>
          <p:nvPr/>
        </p:nvGrpSpPr>
        <p:grpSpPr bwMode="auto">
          <a:xfrm>
            <a:off x="5189592" y="533447"/>
            <a:ext cx="3192408" cy="3219545"/>
            <a:chOff x="2976" y="960"/>
            <a:chExt cx="2343" cy="2376"/>
          </a:xfrm>
        </p:grpSpPr>
        <p:pic>
          <p:nvPicPr>
            <p:cNvPr id="14" name="Picture 5" descr="Henry-Ford-with-V8-Engine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960"/>
              <a:ext cx="2343" cy="208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3648" y="3073"/>
              <a:ext cx="1039" cy="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chemeClr val="tx1"/>
                  </a:solidFill>
                </a:rPr>
                <a:t>Henry Ford</a:t>
              </a:r>
            </a:p>
          </p:txBody>
        </p:sp>
      </p:grpSp>
      <p:pic>
        <p:nvPicPr>
          <p:cNvPr id="16" name="Picture 7" descr="kv12-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03" y="1485955"/>
            <a:ext cx="2209800" cy="21955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ohn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2304503"/>
            <a:ext cx="1943100" cy="25908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2971800" y="1847303"/>
            <a:ext cx="17173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1"/>
                </a:solidFill>
              </a:rPr>
              <a:t>Taiichi Ohno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2971800" y="4895303"/>
            <a:ext cx="214947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400" b="1">
                <a:solidFill>
                  <a:schemeClr val="tx1"/>
                </a:solidFill>
              </a:rPr>
              <a:t>Creator of the Toyota Production System (TPS)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4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build="p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304800"/>
            <a:ext cx="88392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Single-Piece Flow in Services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1468821"/>
            <a:ext cx="8382000" cy="41148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Some services (with fairly constant processing times) can achieve single "customer" flow</a:t>
            </a:r>
          </a:p>
          <a:p>
            <a:pPr lvl="1"/>
            <a:r>
              <a:rPr lang="en-US" sz="2400" dirty="0" smtClean="0"/>
              <a:t>example: an Optometrist office</a:t>
            </a:r>
          </a:p>
          <a:p>
            <a:r>
              <a:rPr lang="en-US" sz="2400" dirty="0" smtClean="0"/>
              <a:t>Many services (with highly variable processing times) should not consider single "customer" flow</a:t>
            </a:r>
          </a:p>
          <a:p>
            <a:pPr lvl="1"/>
            <a:r>
              <a:rPr lang="en-US" sz="2400" dirty="0" smtClean="0"/>
              <a:t>example: IT troubleshooting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4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19100" y="228600"/>
            <a:ext cx="7086600" cy="676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Pull</a:t>
            </a:r>
            <a:endParaRPr lang="en-US" sz="48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1066800"/>
            <a:ext cx="4724400" cy="9906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100000"/>
              </a:spcBef>
              <a:buFontTx/>
              <a:buNone/>
            </a:pPr>
            <a:r>
              <a:rPr lang="en-US" sz="2400" dirty="0" smtClean="0"/>
              <a:t>	</a:t>
            </a:r>
            <a:r>
              <a:rPr lang="en-US" sz="2600" dirty="0" smtClean="0"/>
              <a:t>Use where continuous flow is interrupted and upstream process still operates in batch mode </a:t>
            </a:r>
            <a:endParaRPr lang="en-US" sz="2600" dirty="0"/>
          </a:p>
        </p:txBody>
      </p:sp>
      <p:grpSp>
        <p:nvGrpSpPr>
          <p:cNvPr id="6" name="Group 31"/>
          <p:cNvGrpSpPr>
            <a:grpSpLocks/>
          </p:cNvGrpSpPr>
          <p:nvPr/>
        </p:nvGrpSpPr>
        <p:grpSpPr bwMode="auto">
          <a:xfrm>
            <a:off x="304800" y="3033713"/>
            <a:ext cx="2362200" cy="2282825"/>
            <a:chOff x="192" y="1911"/>
            <a:chExt cx="1488" cy="1438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 rot="2267447" flipH="1">
              <a:off x="252" y="1911"/>
              <a:ext cx="1259" cy="1300"/>
            </a:xfrm>
            <a:custGeom>
              <a:avLst/>
              <a:gdLst>
                <a:gd name="G0" fmla="+- 4968502 0 0"/>
                <a:gd name="G1" fmla="+- -11484425 0 0"/>
                <a:gd name="G2" fmla="+- 4968502 0 -11484425"/>
                <a:gd name="G3" fmla="+- 10800 0 0"/>
                <a:gd name="G4" fmla="+- 0 0 4968502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10800 0 0"/>
                <a:gd name="G9" fmla="+- 0 0 -11484425"/>
                <a:gd name="G10" fmla="+- 10800 0 2700"/>
                <a:gd name="G11" fmla="cos G10 4968502"/>
                <a:gd name="G12" fmla="sin G10 4968502"/>
                <a:gd name="G13" fmla="cos 13500 4968502"/>
                <a:gd name="G14" fmla="sin 13500 4968502"/>
                <a:gd name="G15" fmla="+- G11 10800 0"/>
                <a:gd name="G16" fmla="+- G12 10800 0"/>
                <a:gd name="G17" fmla="+- G13 10800 0"/>
                <a:gd name="G18" fmla="+- G14 10800 0"/>
                <a:gd name="G19" fmla="*/ 10800 1 2"/>
                <a:gd name="G20" fmla="+- G19 5400 0"/>
                <a:gd name="G21" fmla="cos G20 4968502"/>
                <a:gd name="G22" fmla="sin G20 4968502"/>
                <a:gd name="G23" fmla="+- G21 10800 0"/>
                <a:gd name="G24" fmla="+- G12 G23 G22"/>
                <a:gd name="G25" fmla="+- G22 G23 G11"/>
                <a:gd name="G26" fmla="cos 10800 4968502"/>
                <a:gd name="G27" fmla="sin 10800 4968502"/>
                <a:gd name="G28" fmla="cos 10800 4968502"/>
                <a:gd name="G29" fmla="sin 10800 4968502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11484425"/>
                <a:gd name="G36" fmla="sin G34 -11484425"/>
                <a:gd name="G37" fmla="+/ -11484425 4968502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10800 G39"/>
                <a:gd name="G43" fmla="sin 1080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7783 w 21600"/>
                <a:gd name="T5" fmla="*/ 2561 h 21600"/>
                <a:gd name="T6" fmla="*/ 37 w 21600"/>
                <a:gd name="T7" fmla="*/ 9903 h 21600"/>
                <a:gd name="T8" fmla="*/ 17783 w 21600"/>
                <a:gd name="T9" fmla="*/ 2561 h 21600"/>
                <a:gd name="T10" fmla="*/ 14108 w 21600"/>
                <a:gd name="T11" fmla="*/ 23888 h 21600"/>
                <a:gd name="T12" fmla="*/ 10828 w 21600"/>
                <a:gd name="T13" fmla="*/ 21931 h 21600"/>
                <a:gd name="T14" fmla="*/ 12785 w 21600"/>
                <a:gd name="T15" fmla="*/ 18652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3446" y="21270"/>
                  </a:moveTo>
                  <a:cubicBezTo>
                    <a:pt x="18241" y="20058"/>
                    <a:pt x="21600" y="1574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5182" y="-1"/>
                    <a:pt x="503" y="4305"/>
                    <a:pt x="37" y="9903"/>
                  </a:cubicBezTo>
                  <a:cubicBezTo>
                    <a:pt x="503" y="4305"/>
                    <a:pt x="5182" y="-1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ubicBezTo>
                    <a:pt x="21600" y="15745"/>
                    <a:pt x="18241" y="20058"/>
                    <a:pt x="13446" y="21270"/>
                  </a:cubicBezTo>
                  <a:lnTo>
                    <a:pt x="14108" y="23888"/>
                  </a:lnTo>
                  <a:lnTo>
                    <a:pt x="10828" y="21931"/>
                  </a:lnTo>
                  <a:lnTo>
                    <a:pt x="12785" y="18652"/>
                  </a:lnTo>
                  <a:lnTo>
                    <a:pt x="13446" y="21270"/>
                  </a:lnTo>
                  <a:close/>
                </a:path>
              </a:pathLst>
            </a:custGeom>
            <a:solidFill>
              <a:srgbClr val="3399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319" y="2655"/>
              <a:ext cx="361" cy="21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800" b="1">
                  <a:solidFill>
                    <a:srgbClr val="333399"/>
                  </a:solidFill>
                </a:rPr>
                <a:t>A</a:t>
              </a: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319" y="2289"/>
              <a:ext cx="361" cy="21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800" b="1">
                  <a:solidFill>
                    <a:srgbClr val="333399"/>
                  </a:solidFill>
                </a:rPr>
                <a:t>B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979" y="1968"/>
              <a:ext cx="361" cy="21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800" b="1">
                  <a:solidFill>
                    <a:srgbClr val="333399"/>
                  </a:solidFill>
                </a:rPr>
                <a:t>C</a:t>
              </a: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532" y="1968"/>
              <a:ext cx="361" cy="21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800" b="1">
                  <a:solidFill>
                    <a:srgbClr val="333399"/>
                  </a:solidFill>
                </a:rPr>
                <a:t>D</a:t>
              </a: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192" y="2289"/>
              <a:ext cx="361" cy="21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800" b="1">
                  <a:solidFill>
                    <a:srgbClr val="333399"/>
                  </a:solidFill>
                </a:rPr>
                <a:t>E</a:t>
              </a: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192" y="2678"/>
              <a:ext cx="361" cy="21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800" b="1">
                  <a:solidFill>
                    <a:srgbClr val="333399"/>
                  </a:solidFill>
                </a:rPr>
                <a:t>F</a:t>
              </a:r>
            </a:p>
          </p:txBody>
        </p:sp>
        <p:pic>
          <p:nvPicPr>
            <p:cNvPr id="14" name="Picture 1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3" y="3001"/>
              <a:ext cx="319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344" y="3024"/>
              <a:ext cx="25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200" b="1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In</a:t>
              </a:r>
            </a:p>
          </p:txBody>
        </p:sp>
        <p:pic>
          <p:nvPicPr>
            <p:cNvPr id="16" name="Picture 14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3120"/>
              <a:ext cx="319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336" y="3120"/>
              <a:ext cx="31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200" b="1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Out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480" y="2448"/>
              <a:ext cx="1008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Continuous Flow</a:t>
              </a:r>
            </a:p>
          </p:txBody>
        </p:sp>
      </p:grpSp>
      <p:grpSp>
        <p:nvGrpSpPr>
          <p:cNvPr id="19" name="Group 32"/>
          <p:cNvGrpSpPr>
            <a:grpSpLocks/>
          </p:cNvGrpSpPr>
          <p:nvPr/>
        </p:nvGrpSpPr>
        <p:grpSpPr bwMode="auto">
          <a:xfrm>
            <a:off x="3225800" y="2728915"/>
            <a:ext cx="2971800" cy="2506663"/>
            <a:chOff x="2096" y="1680"/>
            <a:chExt cx="1872" cy="1579"/>
          </a:xfrm>
        </p:grpSpPr>
        <p:grpSp>
          <p:nvGrpSpPr>
            <p:cNvPr id="20" name="Group 30"/>
            <p:cNvGrpSpPr>
              <a:grpSpLocks/>
            </p:cNvGrpSpPr>
            <p:nvPr/>
          </p:nvGrpSpPr>
          <p:grpSpPr bwMode="auto">
            <a:xfrm>
              <a:off x="2096" y="1680"/>
              <a:ext cx="1872" cy="1579"/>
              <a:chOff x="2096" y="1680"/>
              <a:chExt cx="1872" cy="1579"/>
            </a:xfrm>
          </p:grpSpPr>
          <p:sp>
            <p:nvSpPr>
              <p:cNvPr id="26" name="Rectangle 19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1328" cy="1005"/>
              </a:xfrm>
              <a:prstGeom prst="rect">
                <a:avLst/>
              </a:prstGeom>
              <a:solidFill>
                <a:srgbClr val="FFCC99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 sz="2400" b="1">
                    <a:solidFill>
                      <a:srgbClr val="666699"/>
                    </a:solidFill>
                  </a:rPr>
                  <a:t>Supermarket</a:t>
                </a:r>
              </a:p>
            </p:txBody>
          </p:sp>
          <p:sp>
            <p:nvSpPr>
              <p:cNvPr id="27" name="Text Box 20"/>
              <p:cNvSpPr txBox="1">
                <a:spLocks noChangeArrowheads="1"/>
              </p:cNvSpPr>
              <p:nvPr/>
            </p:nvSpPr>
            <p:spPr bwMode="auto">
              <a:xfrm>
                <a:off x="2096" y="2736"/>
                <a:ext cx="1872" cy="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Schedules forging process</a:t>
                </a:r>
              </a:p>
            </p:txBody>
          </p:sp>
        </p:grpSp>
        <p:grpSp>
          <p:nvGrpSpPr>
            <p:cNvPr id="21" name="Group 29"/>
            <p:cNvGrpSpPr>
              <a:grpSpLocks/>
            </p:cNvGrpSpPr>
            <p:nvPr/>
          </p:nvGrpSpPr>
          <p:grpSpPr bwMode="auto">
            <a:xfrm>
              <a:off x="2496" y="2016"/>
              <a:ext cx="907" cy="452"/>
              <a:chOff x="2654" y="1831"/>
              <a:chExt cx="907" cy="452"/>
            </a:xfrm>
          </p:grpSpPr>
          <p:pic>
            <p:nvPicPr>
              <p:cNvPr id="22" name="Picture 21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4" y="1831"/>
                <a:ext cx="36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22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4" y="2070"/>
                <a:ext cx="36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4" y="2070"/>
                <a:ext cx="360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4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" y="1831"/>
                <a:ext cx="361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28" name="Group 25"/>
          <p:cNvGrpSpPr>
            <a:grpSpLocks/>
          </p:cNvGrpSpPr>
          <p:nvPr/>
        </p:nvGrpSpPr>
        <p:grpSpPr bwMode="auto">
          <a:xfrm>
            <a:off x="5778938" y="882950"/>
            <a:ext cx="2514600" cy="1716088"/>
            <a:chOff x="4032" y="1728"/>
            <a:chExt cx="1344" cy="864"/>
          </a:xfrm>
        </p:grpSpPr>
        <p:sp>
          <p:nvSpPr>
            <p:cNvPr id="29" name="Rectangle 26"/>
            <p:cNvSpPr>
              <a:spLocks noChangeArrowheads="1"/>
            </p:cNvSpPr>
            <p:nvPr/>
          </p:nvSpPr>
          <p:spPr bwMode="auto">
            <a:xfrm>
              <a:off x="4032" y="1728"/>
              <a:ext cx="1344" cy="86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sz="1800" b="1">
                <a:solidFill>
                  <a:srgbClr val="003366"/>
                </a:solidFill>
              </a:endParaRPr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4080" y="1824"/>
              <a:ext cx="1200" cy="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3366"/>
                  </a:solidFill>
                  <a:latin typeface="Franklin Gothic Book" pitchFamily="34" charset="0"/>
                </a:rPr>
                <a:t>Upstream </a:t>
              </a:r>
              <a:r>
                <a:rPr lang="en-US" sz="2400" b="1" dirty="0">
                  <a:solidFill>
                    <a:srgbClr val="003366"/>
                  </a:solidFill>
                  <a:latin typeface="Franklin Gothic Book" pitchFamily="34" charset="0"/>
                </a:rPr>
                <a:t>Department</a:t>
              </a:r>
            </a:p>
            <a:p>
              <a:pPr algn="ctr"/>
              <a:r>
                <a:rPr lang="en-US" sz="2400" b="1" dirty="0">
                  <a:solidFill>
                    <a:srgbClr val="003366"/>
                  </a:solidFill>
                  <a:latin typeface="Franklin Gothic Book" pitchFamily="34" charset="0"/>
                </a:rPr>
                <a:t>(Batch Mode)</a:t>
              </a:r>
            </a:p>
          </p:txBody>
        </p:sp>
      </p:grp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457200" y="5638800"/>
            <a:ext cx="76567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100000"/>
              </a:spcBef>
              <a:buClr>
                <a:schemeClr val="tx2"/>
              </a:buClr>
              <a:buSzPct val="70000"/>
              <a:buFont typeface="Monotype Sorts" pitchFamily="2" charset="2"/>
              <a:buNone/>
            </a:pPr>
            <a:r>
              <a:rPr kumimoji="1" lang="en-US" sz="2400" dirty="0">
                <a:solidFill>
                  <a:srgbClr val="FF0000"/>
                </a:solidFill>
              </a:rPr>
              <a:t>Don’t make anything until needed by downstream customer.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6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Workplace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dirty="0" smtClean="0"/>
              <a:t>Anyone should know </a:t>
            </a:r>
            <a:r>
              <a:rPr lang="en-US" altLang="en-US" sz="2400" dirty="0"/>
              <a:t>the </a:t>
            </a:r>
            <a:r>
              <a:rPr lang="en-US" altLang="en-US" sz="2400" dirty="0" smtClean="0"/>
              <a:t>who, what</a:t>
            </a:r>
            <a:r>
              <a:rPr lang="en-US" altLang="en-US" sz="2400" dirty="0"/>
              <a:t>, when, where, why </a:t>
            </a:r>
            <a:br>
              <a:rPr lang="en-US" altLang="en-US" sz="2400" dirty="0"/>
            </a:br>
            <a:r>
              <a:rPr lang="en-US" altLang="en-US" sz="2400" dirty="0"/>
              <a:t>and how of </a:t>
            </a:r>
            <a:r>
              <a:rPr lang="en-US" altLang="en-US" sz="2400" dirty="0" smtClean="0"/>
              <a:t>a work area within </a:t>
            </a:r>
            <a:r>
              <a:rPr lang="en-US" altLang="en-US" sz="2400" dirty="0"/>
              <a:t>five </a:t>
            </a:r>
            <a:r>
              <a:rPr lang="en-US" altLang="en-US" sz="2400" dirty="0" smtClean="0"/>
              <a:t>minutes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…without having to ask anyone</a:t>
            </a:r>
          </a:p>
          <a:p>
            <a:pPr marL="0" indent="0">
              <a:buNone/>
            </a:pPr>
            <a:r>
              <a:rPr lang="en-US" altLang="en-US" sz="2400" dirty="0"/>
              <a:t>…without having to search</a:t>
            </a:r>
          </a:p>
          <a:p>
            <a:pPr marL="0" indent="0">
              <a:buNone/>
            </a:pPr>
            <a:r>
              <a:rPr lang="en-US" altLang="en-US" sz="2400" dirty="0"/>
              <a:t>…without having to analyze</a:t>
            </a:r>
          </a:p>
          <a:p>
            <a:pPr marL="0" indent="0">
              <a:buNone/>
            </a:pPr>
            <a:r>
              <a:rPr lang="en-US" altLang="en-US" sz="2400" dirty="0"/>
              <a:t>…without having to interpret</a:t>
            </a:r>
          </a:p>
          <a:p>
            <a:pPr marL="0" indent="0">
              <a:buNone/>
            </a:pPr>
            <a:r>
              <a:rPr lang="en-US" altLang="en-US" sz="2400" dirty="0"/>
              <a:t>…without having to</a:t>
            </a:r>
            <a:r>
              <a:rPr lang="en-US" altLang="en-US" sz="2400" dirty="0" smtClean="0"/>
              <a:t>…..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1800" b="1" dirty="0" smtClean="0"/>
              <a:t>Source:  Productivity, Inc.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03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68362"/>
          </a:xfrm>
        </p:spPr>
        <p:txBody>
          <a:bodyPr/>
          <a:lstStyle/>
          <a:p>
            <a:r>
              <a:rPr lang="en-US" dirty="0" smtClean="0"/>
              <a:t>Visual Workplace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95400"/>
            <a:ext cx="762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fontAlgn="auto">
              <a:spcAft>
                <a:spcPts val="0"/>
              </a:spcAft>
              <a:buFont typeface="Arial" pitchFamily="34" charset="0"/>
              <a:buNone/>
            </a:pPr>
            <a:r>
              <a:rPr lang="en-US" sz="2800" u="sng" dirty="0" smtClean="0"/>
              <a:t>Situation</a:t>
            </a:r>
            <a:endParaRPr lang="en-US" sz="2800" dirty="0" smtClean="0"/>
          </a:p>
          <a:p>
            <a:pPr lvl="1" fontAlgn="auto">
              <a:spcAft>
                <a:spcPts val="0"/>
              </a:spcAft>
            </a:pPr>
            <a:r>
              <a:rPr lang="en-US" sz="2100" dirty="0" smtClean="0"/>
              <a:t>What are our goals and targets? How are we doing in meeting them?</a:t>
            </a:r>
          </a:p>
          <a:p>
            <a:pPr lvl="1" fontAlgn="auto">
              <a:spcAft>
                <a:spcPts val="0"/>
              </a:spcAft>
            </a:pPr>
            <a:r>
              <a:rPr lang="en-US" sz="2100" dirty="0" smtClean="0"/>
              <a:t>Are conditions abnormal, or hazardous?</a:t>
            </a:r>
          </a:p>
          <a:p>
            <a:pPr lvl="1" fontAlgn="auto">
              <a:spcAft>
                <a:spcPts val="0"/>
              </a:spcAft>
            </a:pPr>
            <a:r>
              <a:rPr lang="en-US" sz="2100" dirty="0" smtClean="0"/>
              <a:t>How is the operation proceeding?</a:t>
            </a:r>
          </a:p>
          <a:p>
            <a:pPr marL="114300" indent="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800" u="sng" dirty="0" smtClean="0"/>
              <a:t>L</a:t>
            </a:r>
            <a:r>
              <a:rPr lang="en-US" sz="2800" dirty="0" smtClean="0"/>
              <a:t>ocation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/>
              <a:t>Where can I find _____?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/>
              <a:t>Where does this item go?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/>
              <a:t>What goes here? 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/>
              <a:t>What caution/restrictions apply in this area?</a:t>
            </a:r>
          </a:p>
          <a:p>
            <a:pPr marL="114300" indent="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800" u="sng" dirty="0" smtClean="0"/>
              <a:t>A</a:t>
            </a:r>
            <a:r>
              <a:rPr lang="en-US" sz="2800" dirty="0" smtClean="0"/>
              <a:t>ction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/>
              <a:t>What needs to be done?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/>
              <a:t>Am I doing this properly? 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/>
              <a:t>Where does this go next?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/>
              <a:t>What is the next item to be worked on?</a:t>
            </a:r>
          </a:p>
          <a:p>
            <a:pPr marL="114300" indent="0" fontAlgn="auto">
              <a:spcBef>
                <a:spcPts val="12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800" u="sng" dirty="0" smtClean="0"/>
              <a:t>P</a:t>
            </a:r>
            <a:r>
              <a:rPr lang="en-US" sz="2800" dirty="0" smtClean="0"/>
              <a:t>eople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/>
              <a:t>Who does what around here?</a:t>
            </a:r>
          </a:p>
          <a:p>
            <a:pPr lvl="1" fontAlgn="auto">
              <a:spcAft>
                <a:spcPts val="0"/>
              </a:spcAft>
            </a:pPr>
            <a:r>
              <a:rPr lang="en-US" sz="1800" dirty="0" smtClean="0"/>
              <a:t>Who can help me?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15962"/>
          </a:xfrm>
        </p:spPr>
        <p:txBody>
          <a:bodyPr/>
          <a:lstStyle/>
          <a:p>
            <a:r>
              <a:rPr lang="en-US" dirty="0" smtClean="0"/>
              <a:t>Situation – How do we Know?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lum brigh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8394" y="3803650"/>
            <a:ext cx="2914650" cy="2239963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8" name="Picture 7" descr="MVC-034F"/>
          <p:cNvPicPr>
            <a:picLocks noChangeAspect="1" noChangeArrowheads="1"/>
          </p:cNvPicPr>
          <p:nvPr/>
        </p:nvPicPr>
        <p:blipFill>
          <a:blip r:embed="rId3" cstate="email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2331" y="3803650"/>
            <a:ext cx="2363788" cy="1771650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email">
            <a:lum bright="14000" contras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8394" y="1371600"/>
            <a:ext cx="1843087" cy="1898650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email">
            <a:lum bright="10000"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682331" y="1371600"/>
            <a:ext cx="2273300" cy="1714500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827881" y="1049338"/>
            <a:ext cx="1193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  <a:spcAft>
                <a:spcPct val="60000"/>
              </a:spcAft>
            </a:pPr>
            <a:r>
              <a:rPr lang="en-US" sz="1800"/>
              <a:t>Before</a:t>
            </a: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894556" y="3473450"/>
            <a:ext cx="10223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  <a:spcAft>
                <a:spcPct val="60000"/>
              </a:spcAft>
            </a:pPr>
            <a:r>
              <a:rPr lang="en-US" sz="1800"/>
              <a:t>Before</a:t>
            </a: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4434681" y="3482975"/>
            <a:ext cx="10207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  <a:spcAft>
                <a:spcPct val="60000"/>
              </a:spcAft>
            </a:pPr>
            <a:r>
              <a:rPr lang="en-US" sz="1800"/>
              <a:t>After</a:t>
            </a: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4429919" y="1049338"/>
            <a:ext cx="10207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30000"/>
              </a:spcBef>
              <a:spcAft>
                <a:spcPct val="60000"/>
              </a:spcAft>
            </a:pPr>
            <a:r>
              <a:rPr lang="en-US" sz="180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3238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dirty="0" smtClean="0"/>
              <a:t>Situation – How do we Know?</a:t>
            </a:r>
            <a:endParaRPr lang="en-US" dirty="0"/>
          </a:p>
        </p:txBody>
      </p:sp>
      <p:pic>
        <p:nvPicPr>
          <p:cNvPr id="7" name="Picture 6" descr="Mexico Andon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8600" y="1600199"/>
            <a:ext cx="4095750" cy="4078685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4324350" y="2463800"/>
            <a:ext cx="3676650" cy="1449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30000"/>
              </a:spcBef>
              <a:spcAft>
                <a:spcPct val="60000"/>
              </a:spcAft>
            </a:pPr>
            <a:r>
              <a:rPr lang="en-US" sz="1800" dirty="0"/>
              <a:t>Top: number expected at this time if we are to meet target.</a:t>
            </a:r>
          </a:p>
          <a:p>
            <a:pPr algn="ctr">
              <a:spcBef>
                <a:spcPct val="30000"/>
              </a:spcBef>
              <a:spcAft>
                <a:spcPct val="60000"/>
              </a:spcAft>
            </a:pPr>
            <a:r>
              <a:rPr lang="en-US" sz="1800" dirty="0"/>
              <a:t>Bottom: actual production completed at this time.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2509" y="5867400"/>
            <a:ext cx="769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some Lean systems, an "</a:t>
            </a:r>
            <a:r>
              <a:rPr lang="en-US" dirty="0" err="1"/>
              <a:t>andon</a:t>
            </a:r>
            <a:r>
              <a:rPr lang="en-US" dirty="0"/>
              <a:t>" is visual mechanism to signal that work will not be completed within </a:t>
            </a:r>
            <a:r>
              <a:rPr lang="en-US" dirty="0" err="1"/>
              <a:t>takt</a:t>
            </a:r>
            <a:r>
              <a:rPr lang="en-US" dirty="0"/>
              <a:t> time allocation.</a:t>
            </a:r>
          </a:p>
        </p:txBody>
      </p:sp>
    </p:spTree>
    <p:extLst>
      <p:ext uri="{BB962C8B-B14F-4D97-AF65-F5344CB8AC3E}">
        <p14:creationId xmlns:p14="http://schemas.microsoft.com/office/powerpoint/2010/main" val="30585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dirty="0" smtClean="0"/>
              <a:t>Location – Where can I Find ____?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lum bright="14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43000" y="1639068"/>
            <a:ext cx="2711450" cy="2032000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email">
            <a:lum bright="4000" contras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319588" y="1672406"/>
            <a:ext cx="2724150" cy="2044700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lum bright="22000"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5275" y="4061593"/>
            <a:ext cx="2924175" cy="2200275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" name="Picture 9" descr="Visual controls 1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347" y="3821039"/>
            <a:ext cx="1864659" cy="248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944562"/>
          </a:xfrm>
        </p:spPr>
        <p:txBody>
          <a:bodyPr/>
          <a:lstStyle/>
          <a:p>
            <a:r>
              <a:rPr lang="en-US" dirty="0" smtClean="0"/>
              <a:t>Location – Where can I Find ____?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lum brigh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411142"/>
            <a:ext cx="3956050" cy="2252663"/>
          </a:xfrm>
          <a:prstGeom prst="rect">
            <a:avLst/>
          </a:prstGeom>
          <a:noFill/>
          <a:ln w="25400" cmpd="sng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email">
            <a:lum bright="30000"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3400" y="4114800"/>
            <a:ext cx="3783012" cy="2409825"/>
          </a:xfrm>
          <a:prstGeom prst="rect">
            <a:avLst/>
          </a:prstGeom>
          <a:noFill/>
          <a:ln w="25400" cmpd="sng">
            <a:solidFill>
              <a:schemeClr val="bg2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600198"/>
            <a:ext cx="3741015" cy="29271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</p:spTree>
    <p:extLst>
      <p:ext uri="{BB962C8B-B14F-4D97-AF65-F5344CB8AC3E}">
        <p14:creationId xmlns:p14="http://schemas.microsoft.com/office/powerpoint/2010/main" val="18385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868362"/>
          </a:xfrm>
        </p:spPr>
        <p:txBody>
          <a:bodyPr/>
          <a:lstStyle/>
          <a:p>
            <a:r>
              <a:rPr lang="en-US" dirty="0" smtClean="0"/>
              <a:t>Action – What needs to be done?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lum bright="16000" contras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3039" y="1295400"/>
            <a:ext cx="2767012" cy="2378075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3680278" y="1676400"/>
            <a:ext cx="363492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30000"/>
              </a:spcBef>
              <a:spcAft>
                <a:spcPct val="60000"/>
              </a:spcAft>
            </a:pPr>
            <a:r>
              <a:rPr lang="en-US" sz="1800" dirty="0"/>
              <a:t>Sample product, and graphical work aids for how each terminal should look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3810000"/>
            <a:ext cx="4648200" cy="2759957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156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944562"/>
          </a:xfrm>
        </p:spPr>
        <p:txBody>
          <a:bodyPr/>
          <a:lstStyle/>
          <a:p>
            <a:r>
              <a:rPr lang="en-US" dirty="0" smtClean="0"/>
              <a:t>People – Who does what?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email">
            <a:lum bright="20000" contras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3195514"/>
            <a:ext cx="4038600" cy="2714925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email">
            <a:lum bright="20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993" r="25383"/>
          <a:stretch>
            <a:fillRect/>
          </a:stretch>
        </p:blipFill>
        <p:spPr bwMode="auto">
          <a:xfrm>
            <a:off x="4648200" y="1391392"/>
            <a:ext cx="3639037" cy="2895600"/>
          </a:xfrm>
          <a:prstGeom prst="rect">
            <a:avLst/>
          </a:prstGeom>
          <a:noFill/>
          <a:ln w="254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4257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5562" y="1219200"/>
            <a:ext cx="8305800" cy="41148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Henry Ford &amp; the automobile industry</a:t>
            </a:r>
          </a:p>
          <a:p>
            <a:pPr lvl="1"/>
            <a:r>
              <a:rPr lang="en-US" dirty="0" smtClean="0"/>
              <a:t>Moving assembly line</a:t>
            </a:r>
          </a:p>
          <a:p>
            <a:pPr lvl="1"/>
            <a:r>
              <a:rPr lang="en-US" dirty="0" smtClean="0"/>
              <a:t>Model T reduced in price from $850 to $290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1600" y="2590799"/>
            <a:ext cx="3613871" cy="24217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Ford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688" y="2590799"/>
            <a:ext cx="3046312" cy="3100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46062" y="5883275"/>
            <a:ext cx="7924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latin typeface="Franklin Gothic Book" pitchFamily="34" charset="0"/>
              </a:rPr>
              <a:t>Ford (in 1926) claimed that the “lead time from the mining of iron ore to the production of an automobile was 81 hours.”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2762" y="381000"/>
            <a:ext cx="67607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itchFamily="34" charset="0"/>
              </a:rPr>
              <a:t>The Original “Lean Thinker”</a:t>
            </a:r>
            <a:endParaRPr lang="en-US" sz="4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9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33400" y="152400"/>
            <a:ext cx="731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4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rPr>
              <a:t>The 5S’s Support the Visual Workplace</a:t>
            </a:r>
            <a:endParaRPr lang="en-US" sz="44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ranklin Gothic Medium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2400" y="1331794"/>
            <a:ext cx="5562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8263" indent="-68263">
              <a:spcBef>
                <a:spcPct val="40000"/>
              </a:spcBef>
            </a:pPr>
            <a:r>
              <a:rPr lang="en-US" sz="2400" b="1" dirty="0">
                <a:solidFill>
                  <a:schemeClr val="tx1"/>
                </a:solidFill>
                <a:latin typeface="Franklin Gothic Book" pitchFamily="34" charset="0"/>
              </a:rPr>
              <a:t>“Sort</a:t>
            </a:r>
            <a:r>
              <a:rPr lang="en-US" sz="2400" b="1" dirty="0" smtClean="0">
                <a:solidFill>
                  <a:schemeClr val="tx1"/>
                </a:solidFill>
                <a:latin typeface="Franklin Gothic Book" pitchFamily="34" charset="0"/>
              </a:rPr>
              <a:t>”</a:t>
            </a:r>
            <a:endParaRPr lang="en-US" sz="2400" dirty="0">
              <a:solidFill>
                <a:schemeClr val="tx1"/>
              </a:solidFill>
              <a:latin typeface="Franklin Gothic Book" pitchFamily="34" charset="0"/>
            </a:endParaRPr>
          </a:p>
          <a:p>
            <a:pPr marL="800100" lvl="1" indent="-342900">
              <a:spcBef>
                <a:spcPct val="30000"/>
              </a:spcBef>
              <a:buClr>
                <a:schemeClr val="tx1"/>
              </a:buClr>
              <a:buFontTx/>
              <a:buChar char="•"/>
            </a:pPr>
            <a:r>
              <a:rPr lang="en-US" sz="2400" dirty="0">
                <a:solidFill>
                  <a:schemeClr val="tx1"/>
                </a:solidFill>
                <a:latin typeface="Franklin Gothic Book" pitchFamily="34" charset="0"/>
              </a:rPr>
              <a:t>Sort through, then sort out</a:t>
            </a:r>
          </a:p>
          <a:p>
            <a:pPr marL="800100" lvl="1" indent="-342900">
              <a:spcBef>
                <a:spcPct val="30000"/>
              </a:spcBef>
              <a:buClr>
                <a:schemeClr val="tx1"/>
              </a:buClr>
              <a:buFontTx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ranklin Gothic Book" pitchFamily="34" charset="0"/>
              </a:rPr>
              <a:t>Identify </a:t>
            </a:r>
            <a:r>
              <a:rPr lang="en-US" sz="2400" dirty="0">
                <a:solidFill>
                  <a:schemeClr val="tx1"/>
                </a:solidFill>
                <a:latin typeface="Franklin Gothic Book" pitchFamily="34" charset="0"/>
              </a:rPr>
              <a:t>what you need, and discard what is unnecessary.</a:t>
            </a:r>
          </a:p>
          <a:p>
            <a:pPr marL="68263" indent="-68263">
              <a:spcBef>
                <a:spcPct val="60000"/>
              </a:spcBef>
              <a:buClr>
                <a:schemeClr val="tx1"/>
              </a:buClr>
            </a:pPr>
            <a:r>
              <a:rPr lang="en-US" sz="2400" b="1" dirty="0">
                <a:solidFill>
                  <a:schemeClr val="tx1"/>
                </a:solidFill>
                <a:latin typeface="Franklin Gothic Book" pitchFamily="34" charset="0"/>
              </a:rPr>
              <a:t>“Straighten”</a:t>
            </a:r>
            <a:r>
              <a:rPr lang="en-US" sz="2400" dirty="0">
                <a:solidFill>
                  <a:schemeClr val="tx1"/>
                </a:solidFill>
                <a:latin typeface="Franklin Gothic Book" pitchFamily="34" charset="0"/>
              </a:rPr>
              <a:t> </a:t>
            </a:r>
          </a:p>
          <a:p>
            <a:pPr marL="800100" lvl="1" indent="-342900">
              <a:spcBef>
                <a:spcPct val="30000"/>
              </a:spcBef>
              <a:buFontTx/>
              <a:buChar char="•"/>
            </a:pPr>
            <a:r>
              <a:rPr lang="en-US" sz="2400" dirty="0">
                <a:solidFill>
                  <a:schemeClr val="tx1"/>
                </a:solidFill>
                <a:latin typeface="Franklin Gothic Book" pitchFamily="34" charset="0"/>
              </a:rPr>
              <a:t>Organize what remains.</a:t>
            </a:r>
          </a:p>
          <a:p>
            <a:pPr marL="800100" lvl="1" indent="-342900">
              <a:spcBef>
                <a:spcPct val="30000"/>
              </a:spcBef>
              <a:buFontTx/>
              <a:buChar char="•"/>
            </a:pPr>
            <a:r>
              <a:rPr lang="en-US" sz="2400" dirty="0">
                <a:solidFill>
                  <a:schemeClr val="tx1"/>
                </a:solidFill>
                <a:latin typeface="Franklin Gothic Book" pitchFamily="34" charset="0"/>
              </a:rPr>
              <a:t>Assign separate location for essential items. </a:t>
            </a:r>
          </a:p>
          <a:p>
            <a:pPr marL="800100" lvl="1" indent="-342900">
              <a:spcBef>
                <a:spcPct val="30000"/>
              </a:spcBef>
              <a:buFontTx/>
              <a:buChar char="•"/>
            </a:pPr>
            <a:r>
              <a:rPr lang="en-US" sz="2400" dirty="0">
                <a:solidFill>
                  <a:schemeClr val="tx1"/>
                </a:solidFill>
                <a:latin typeface="Franklin Gothic Book" pitchFamily="34" charset="0"/>
              </a:rPr>
              <a:t>Make space </a:t>
            </a:r>
            <a:r>
              <a:rPr lang="en-US" sz="2400" dirty="0" smtClean="0">
                <a:solidFill>
                  <a:schemeClr val="tx1"/>
                </a:solidFill>
                <a:latin typeface="Franklin Gothic Book" pitchFamily="34" charset="0"/>
              </a:rPr>
              <a:t>self-explanatory (obvious where items belong)</a:t>
            </a:r>
            <a:endParaRPr lang="en-US" sz="2400" dirty="0">
              <a:solidFill>
                <a:schemeClr val="tx1"/>
              </a:solidFill>
              <a:latin typeface="Franklin Gothic Book" pitchFamily="34" charset="0"/>
            </a:endParaRPr>
          </a:p>
          <a:p>
            <a:pPr marL="800100" lvl="1" indent="-342900">
              <a:spcBef>
                <a:spcPct val="20000"/>
              </a:spcBef>
            </a:pPr>
            <a:endParaRPr lang="en-US" sz="2400" dirty="0">
              <a:solidFill>
                <a:schemeClr val="tx1"/>
              </a:solidFill>
              <a:latin typeface="Franklin Gothic Book" pitchFamily="34" charset="0"/>
            </a:endParaRPr>
          </a:p>
        </p:txBody>
      </p:sp>
      <p:pic>
        <p:nvPicPr>
          <p:cNvPr id="7" name="Picture 7" descr="saul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6554" y="2743200"/>
            <a:ext cx="2884796" cy="384639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15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4572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rPr>
              <a:t>The 5S’s (Continued)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1000" y="2001838"/>
            <a:ext cx="8229600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buClr>
                <a:schemeClr val="tx2"/>
              </a:buClr>
              <a:buSzPct val="70000"/>
            </a:pPr>
            <a:r>
              <a:rPr lang="en-US" sz="2600" b="1" dirty="0">
                <a:solidFill>
                  <a:schemeClr val="tx1"/>
                </a:solidFill>
                <a:latin typeface="Franklin Gothic Book" pitchFamily="34" charset="0"/>
              </a:rPr>
              <a:t>“Shine”</a:t>
            </a: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 </a:t>
            </a:r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 </a:t>
            </a:r>
            <a:endParaRPr lang="en-US" sz="2600" dirty="0">
              <a:solidFill>
                <a:schemeClr val="tx1"/>
              </a:solidFill>
              <a:latin typeface="Franklin Gothic Book" pitchFamily="34" charset="0"/>
            </a:endParaRPr>
          </a:p>
          <a:p>
            <a:pPr marL="914400" lvl="1" indent="-342900">
              <a:spcBef>
                <a:spcPct val="30000"/>
              </a:spcBef>
              <a:buClr>
                <a:schemeClr val="tx2"/>
              </a:buClr>
              <a:buFontTx/>
              <a:buChar char="•"/>
            </a:pP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Clean equipment, tools, and workplace.  </a:t>
            </a:r>
          </a:p>
          <a:p>
            <a:pPr marL="914400" lvl="1" indent="-342900">
              <a:spcBef>
                <a:spcPct val="30000"/>
              </a:spcBef>
              <a:buClr>
                <a:schemeClr val="tx2"/>
              </a:buClr>
              <a:buFontTx/>
              <a:buChar char="•"/>
            </a:pP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Keep workplace spotless at all times.</a:t>
            </a:r>
            <a:endParaRPr lang="en-US" sz="1400" dirty="0">
              <a:solidFill>
                <a:schemeClr val="tx1"/>
              </a:solidFill>
              <a:latin typeface="Franklin Gothic Book" pitchFamily="34" charset="0"/>
            </a:endParaRPr>
          </a:p>
          <a:p>
            <a:pPr marL="457200" indent="-457200">
              <a:spcBef>
                <a:spcPct val="60000"/>
              </a:spcBef>
              <a:buClr>
                <a:schemeClr val="tx2"/>
              </a:buClr>
              <a:buSzPct val="70000"/>
            </a:pPr>
            <a:r>
              <a:rPr lang="en-US" sz="2600" b="1" dirty="0">
                <a:solidFill>
                  <a:schemeClr val="tx1"/>
                </a:solidFill>
                <a:latin typeface="Franklin Gothic Book" pitchFamily="34" charset="0"/>
              </a:rPr>
              <a:t>“Standardize”</a:t>
            </a: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 </a:t>
            </a:r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 </a:t>
            </a:r>
            <a:endParaRPr lang="en-US" sz="2600" dirty="0">
              <a:solidFill>
                <a:schemeClr val="tx1"/>
              </a:solidFill>
              <a:latin typeface="Franklin Gothic Book" pitchFamily="34" charset="0"/>
            </a:endParaRPr>
          </a:p>
          <a:p>
            <a:pPr marL="914400" lvl="1" indent="-342900">
              <a:spcBef>
                <a:spcPct val="30000"/>
              </a:spcBef>
              <a:buClr>
                <a:schemeClr val="tx2"/>
              </a:buClr>
              <a:buFontTx/>
              <a:buChar char="•"/>
            </a:pP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Schedule cleaning &amp; regular maintenance for equipment and tools.  </a:t>
            </a:r>
            <a:endParaRPr lang="en-US" sz="1400" dirty="0">
              <a:solidFill>
                <a:schemeClr val="tx1"/>
              </a:solidFill>
              <a:latin typeface="Franklin Gothic Book" pitchFamily="34" charset="0"/>
            </a:endParaRPr>
          </a:p>
          <a:p>
            <a:pPr marL="457200" indent="-457200">
              <a:spcBef>
                <a:spcPct val="60000"/>
              </a:spcBef>
              <a:buClr>
                <a:schemeClr val="tx2"/>
              </a:buClr>
              <a:buSzPct val="70000"/>
            </a:pPr>
            <a:r>
              <a:rPr lang="en-US" sz="2600" b="1" dirty="0">
                <a:solidFill>
                  <a:schemeClr val="tx1"/>
                </a:solidFill>
                <a:latin typeface="Franklin Gothic Book" pitchFamily="34" charset="0"/>
              </a:rPr>
              <a:t>“Sustain</a:t>
            </a:r>
            <a:r>
              <a:rPr lang="en-US" sz="2600" b="1" dirty="0" smtClean="0">
                <a:solidFill>
                  <a:schemeClr val="tx1"/>
                </a:solidFill>
                <a:latin typeface="Franklin Gothic Book" pitchFamily="34" charset="0"/>
              </a:rPr>
              <a:t>”</a:t>
            </a:r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  </a:t>
            </a:r>
            <a:endParaRPr lang="en-US" sz="2600" dirty="0">
              <a:solidFill>
                <a:schemeClr val="tx1"/>
              </a:solidFill>
              <a:latin typeface="Franklin Gothic Book" pitchFamily="34" charset="0"/>
            </a:endParaRPr>
          </a:p>
          <a:p>
            <a:pPr marL="914400" lvl="1" indent="-342900">
              <a:spcBef>
                <a:spcPct val="30000"/>
              </a:spcBef>
              <a:buClr>
                <a:schemeClr val="tx2"/>
              </a:buClr>
              <a:buFontTx/>
              <a:buChar char="•"/>
            </a:pP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Stick to </a:t>
            </a:r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rules </a:t>
            </a: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- make them </a:t>
            </a:r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way </a:t>
            </a: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of life.</a:t>
            </a:r>
          </a:p>
          <a:p>
            <a:pPr marL="457200" indent="-457200">
              <a:buClr>
                <a:schemeClr val="tx2"/>
              </a:buClr>
              <a:buSzPct val="70000"/>
              <a:buFontTx/>
              <a:buChar char="–"/>
            </a:pPr>
            <a:endParaRPr lang="en-US" b="1" dirty="0">
              <a:solidFill>
                <a:schemeClr val="tx1"/>
              </a:solidFill>
              <a:latin typeface="Franklin Gothic Book" pitchFamily="34" charset="0"/>
            </a:endParaRPr>
          </a:p>
        </p:txBody>
      </p:sp>
      <p:pic>
        <p:nvPicPr>
          <p:cNvPr id="6" name="Picture 5" descr="5S%20Walkways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249238"/>
            <a:ext cx="2819400" cy="187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236" y="1893626"/>
            <a:ext cx="3628425" cy="3311469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8699" y="1904999"/>
            <a:ext cx="3615965" cy="3300097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ffectLst/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752600" y="1447800"/>
            <a:ext cx="1082675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1"/>
                </a:solidFill>
                <a:latin typeface="Franklin Gothic Medium" pitchFamily="34" charset="0"/>
              </a:rPr>
              <a:t>Before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802312" y="1471683"/>
            <a:ext cx="827088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Franklin Gothic Medium" pitchFamily="34" charset="0"/>
              </a:rPr>
              <a:t>After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28600" y="304800"/>
            <a:ext cx="838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4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rPr>
              <a:t>5S Example</a:t>
            </a:r>
            <a:endParaRPr lang="en-US" sz="48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ranklin Gothic Medium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4277" y="5617061"/>
            <a:ext cx="654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Franklin Gothic Book" pitchFamily="34" charset="0"/>
              </a:rPr>
              <a:t>Which 5S Element is obvious from the RH Photo?</a:t>
            </a:r>
            <a:endParaRPr lang="en-US" sz="2400" dirty="0">
              <a:solidFill>
                <a:schemeClr val="tx1"/>
              </a:solidFill>
              <a:latin typeface="Franklin Gothic Book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8600" y="0"/>
            <a:ext cx="53340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5S Examples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3429000" cy="2571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3100" y="3577171"/>
            <a:ext cx="3962400" cy="3100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38716" y="512928"/>
            <a:ext cx="2867250" cy="3744036"/>
          </a:xfrm>
          <a:prstGeom prst="rect">
            <a:avLst/>
          </a:prstGeom>
          <a:noFill/>
          <a:ln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3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>
          <a:xfrm>
            <a:off x="281152" y="76200"/>
            <a:ext cx="88392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 Areas Needing 5S Audit!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7" descr="saul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1143000"/>
            <a:ext cx="3314700" cy="44196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 descr="clean desk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2550" y="3962430"/>
            <a:ext cx="337185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essy desk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958" y="1143000"/>
            <a:ext cx="33528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5105400"/>
            <a:ext cx="909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Franklin Gothic Book" pitchFamily="34" charset="0"/>
              </a:rPr>
              <a:t>Versus</a:t>
            </a:r>
            <a:endParaRPr lang="en-US" dirty="0">
              <a:solidFill>
                <a:schemeClr val="tx1"/>
              </a:solidFill>
              <a:latin typeface="Franklin Gothic Book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5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1000" y="3810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rPr>
              <a:t>Mistake </a:t>
            </a:r>
            <a:r>
              <a:rPr lang="en-US" sz="4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rPr>
              <a:t>Proofing (</a:t>
            </a:r>
            <a:r>
              <a:rPr lang="en-US" sz="4400" b="1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rPr>
              <a:t>Poka</a:t>
            </a:r>
            <a:r>
              <a:rPr lang="en-US" sz="4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rPr>
              <a:t>-Yoke) </a:t>
            </a:r>
            <a:endParaRPr lang="en-US" sz="44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ranklin Gothic Medium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1600200"/>
            <a:ext cx="8001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/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Descending </a:t>
            </a: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degree of difficulty:</a:t>
            </a:r>
          </a:p>
          <a:p>
            <a:pPr marL="457200" indent="-457200">
              <a:lnSpc>
                <a:spcPct val="40000"/>
              </a:lnSpc>
            </a:pPr>
            <a:endParaRPr lang="en-US" sz="2600" dirty="0">
              <a:solidFill>
                <a:schemeClr val="tx1"/>
              </a:solidFill>
              <a:latin typeface="Franklin Gothic Book" pitchFamily="34" charset="0"/>
            </a:endParaRPr>
          </a:p>
          <a:p>
            <a:pPr marL="457200" indent="-457200">
              <a:spcBef>
                <a:spcPct val="35000"/>
              </a:spcBef>
              <a:buSzPct val="90000"/>
              <a:buFontTx/>
              <a:buAutoNum type="arabicPeriod"/>
            </a:pP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Develop processes that </a:t>
            </a:r>
            <a:r>
              <a:rPr lang="en-US" sz="2600" b="1" dirty="0">
                <a:solidFill>
                  <a:schemeClr val="tx1"/>
                </a:solidFill>
                <a:latin typeface="Franklin Gothic Book" pitchFamily="34" charset="0"/>
              </a:rPr>
              <a:t>cannot</a:t>
            </a: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 make defects</a:t>
            </a:r>
          </a:p>
          <a:p>
            <a:pPr marL="457200" indent="-457200">
              <a:spcBef>
                <a:spcPct val="35000"/>
              </a:spcBef>
              <a:buSzPct val="90000"/>
              <a:buFontTx/>
              <a:buAutoNum type="arabicPeriod"/>
            </a:pP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Develop sensing </a:t>
            </a:r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within </a:t>
            </a: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process to </a:t>
            </a:r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shut down when </a:t>
            </a: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defect has been </a:t>
            </a:r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made</a:t>
            </a:r>
            <a:endParaRPr lang="en-US" sz="2600" dirty="0">
              <a:solidFill>
                <a:schemeClr val="tx1"/>
              </a:solidFill>
              <a:latin typeface="Franklin Gothic Book" pitchFamily="34" charset="0"/>
            </a:endParaRPr>
          </a:p>
          <a:p>
            <a:pPr marL="457200" indent="-457200">
              <a:spcBef>
                <a:spcPct val="35000"/>
              </a:spcBef>
              <a:buSzPct val="90000"/>
              <a:buFontTx/>
              <a:buAutoNum type="arabicPeriod"/>
            </a:pP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If defect </a:t>
            </a:r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made</a:t>
            </a: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, </a:t>
            </a:r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system does not allow </a:t>
            </a: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part to go </a:t>
            </a:r>
            <a:r>
              <a:rPr lang="en-US" sz="2600" dirty="0" smtClean="0">
                <a:solidFill>
                  <a:schemeClr val="tx1"/>
                </a:solidFill>
                <a:latin typeface="Franklin Gothic Book" pitchFamily="34" charset="0"/>
              </a:rPr>
              <a:t>to </a:t>
            </a:r>
            <a:r>
              <a:rPr lang="en-US" sz="2600" dirty="0">
                <a:solidFill>
                  <a:schemeClr val="tx1"/>
                </a:solidFill>
                <a:latin typeface="Franklin Gothic Book" pitchFamily="34" charset="0"/>
              </a:rPr>
              <a:t>next operation.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32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8977" y="76200"/>
            <a:ext cx="7620000" cy="868362"/>
          </a:xfrm>
        </p:spPr>
        <p:txBody>
          <a:bodyPr/>
          <a:lstStyle/>
          <a:p>
            <a:r>
              <a:rPr lang="en-US" dirty="0"/>
              <a:t>Is it a Mistake Proofing Device?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4192" y="990600"/>
            <a:ext cx="7620000" cy="2209800"/>
          </a:xfrm>
        </p:spPr>
        <p:txBody>
          <a:bodyPr/>
          <a:lstStyle/>
          <a:p>
            <a:r>
              <a:rPr lang="en-US" dirty="0"/>
              <a:t>Does it prevent the mistake or detect the defect?</a:t>
            </a:r>
          </a:p>
          <a:p>
            <a:r>
              <a:rPr lang="en-US" dirty="0"/>
              <a:t>Is it 100% reliable?</a:t>
            </a:r>
          </a:p>
          <a:p>
            <a:r>
              <a:rPr lang="en-US" dirty="0"/>
              <a:t>Is it easy to implement and to use?</a:t>
            </a:r>
          </a:p>
          <a:p>
            <a:r>
              <a:rPr lang="en-US" dirty="0"/>
              <a:t>Is it durable and easy to maintain?</a:t>
            </a:r>
          </a:p>
          <a:p>
            <a:r>
              <a:rPr lang="en-US" dirty="0"/>
              <a:t>Is it low cost?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143000" y="4507090"/>
            <a:ext cx="2027238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ts val="1800"/>
              </a:lnSpc>
              <a:spcBef>
                <a:spcPct val="20000"/>
              </a:spcBef>
            </a:pPr>
            <a:r>
              <a:rPr lang="en-US" sz="1800" dirty="0"/>
              <a:t>Self-checking  of product </a:t>
            </a:r>
            <a:r>
              <a:rPr lang="en-US" sz="1800" dirty="0" smtClean="0"/>
              <a:t>thickness</a:t>
            </a:r>
            <a:endParaRPr lang="en-US" sz="1800" dirty="0"/>
          </a:p>
        </p:txBody>
      </p:sp>
      <p:pic>
        <p:nvPicPr>
          <p:cNvPr id="21506" name="Picture 2" descr="http://flylib.com/books/2/528/1/html/2/images/figu233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5459" y="2819400"/>
            <a:ext cx="4734891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39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6" name="Picture 2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9787" y="1374776"/>
            <a:ext cx="3057525" cy="229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897312" y="3544889"/>
            <a:ext cx="984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9787" y="3671889"/>
            <a:ext cx="984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31"/>
          <p:cNvSpPr>
            <a:spLocks noChangeArrowheads="1"/>
          </p:cNvSpPr>
          <p:nvPr/>
        </p:nvSpPr>
        <p:spPr bwMode="auto">
          <a:xfrm>
            <a:off x="839787" y="3833814"/>
            <a:ext cx="9842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3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605" y="3895294"/>
            <a:ext cx="3059113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reeform 42"/>
          <p:cNvSpPr>
            <a:spLocks noEditPoints="1"/>
          </p:cNvSpPr>
          <p:nvPr/>
        </p:nvSpPr>
        <p:spPr bwMode="auto">
          <a:xfrm>
            <a:off x="2316162" y="1893889"/>
            <a:ext cx="2124075" cy="1452562"/>
          </a:xfrm>
          <a:custGeom>
            <a:avLst/>
            <a:gdLst>
              <a:gd name="T0" fmla="*/ 1338 w 1338"/>
              <a:gd name="T1" fmla="*/ 28 h 915"/>
              <a:gd name="T2" fmla="*/ 78 w 1338"/>
              <a:gd name="T3" fmla="*/ 882 h 915"/>
              <a:gd name="T4" fmla="*/ 59 w 1338"/>
              <a:gd name="T5" fmla="*/ 855 h 915"/>
              <a:gd name="T6" fmla="*/ 1319 w 1338"/>
              <a:gd name="T7" fmla="*/ 0 h 915"/>
              <a:gd name="T8" fmla="*/ 1338 w 1338"/>
              <a:gd name="T9" fmla="*/ 28 h 915"/>
              <a:gd name="T10" fmla="*/ 110 w 1338"/>
              <a:gd name="T11" fmla="*/ 900 h 915"/>
              <a:gd name="T12" fmla="*/ 0 w 1338"/>
              <a:gd name="T13" fmla="*/ 915 h 915"/>
              <a:gd name="T14" fmla="*/ 54 w 1338"/>
              <a:gd name="T15" fmla="*/ 818 h 915"/>
              <a:gd name="T16" fmla="*/ 110 w 1338"/>
              <a:gd name="T17" fmla="*/ 900 h 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8" h="915">
                <a:moveTo>
                  <a:pt x="1338" y="28"/>
                </a:moveTo>
                <a:lnTo>
                  <a:pt x="78" y="882"/>
                </a:lnTo>
                <a:lnTo>
                  <a:pt x="59" y="855"/>
                </a:lnTo>
                <a:lnTo>
                  <a:pt x="1319" y="0"/>
                </a:lnTo>
                <a:lnTo>
                  <a:pt x="1338" y="28"/>
                </a:lnTo>
                <a:close/>
                <a:moveTo>
                  <a:pt x="110" y="900"/>
                </a:moveTo>
                <a:lnTo>
                  <a:pt x="0" y="915"/>
                </a:lnTo>
                <a:lnTo>
                  <a:pt x="54" y="818"/>
                </a:lnTo>
                <a:lnTo>
                  <a:pt x="110" y="900"/>
                </a:lnTo>
                <a:close/>
              </a:path>
            </a:pathLst>
          </a:custGeom>
          <a:solidFill>
            <a:srgbClr val="FF0000"/>
          </a:solidFill>
          <a:ln w="1588" cap="flat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3"/>
          <p:cNvSpPr>
            <a:spLocks noEditPoints="1"/>
          </p:cNvSpPr>
          <p:nvPr/>
        </p:nvSpPr>
        <p:spPr bwMode="auto">
          <a:xfrm>
            <a:off x="3159125" y="1897064"/>
            <a:ext cx="1285875" cy="1287462"/>
          </a:xfrm>
          <a:custGeom>
            <a:avLst/>
            <a:gdLst>
              <a:gd name="T0" fmla="*/ 810 w 810"/>
              <a:gd name="T1" fmla="*/ 24 h 811"/>
              <a:gd name="T2" fmla="*/ 71 w 810"/>
              <a:gd name="T3" fmla="*/ 764 h 811"/>
              <a:gd name="T4" fmla="*/ 47 w 810"/>
              <a:gd name="T5" fmla="*/ 740 h 811"/>
              <a:gd name="T6" fmla="*/ 786 w 810"/>
              <a:gd name="T7" fmla="*/ 0 h 811"/>
              <a:gd name="T8" fmla="*/ 810 w 810"/>
              <a:gd name="T9" fmla="*/ 24 h 811"/>
              <a:gd name="T10" fmla="*/ 106 w 810"/>
              <a:gd name="T11" fmla="*/ 776 h 811"/>
              <a:gd name="T12" fmla="*/ 0 w 810"/>
              <a:gd name="T13" fmla="*/ 811 h 811"/>
              <a:gd name="T14" fmla="*/ 36 w 810"/>
              <a:gd name="T15" fmla="*/ 705 h 811"/>
              <a:gd name="T16" fmla="*/ 106 w 810"/>
              <a:gd name="T17" fmla="*/ 776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0" h="811">
                <a:moveTo>
                  <a:pt x="810" y="24"/>
                </a:moveTo>
                <a:lnTo>
                  <a:pt x="71" y="764"/>
                </a:lnTo>
                <a:lnTo>
                  <a:pt x="47" y="740"/>
                </a:lnTo>
                <a:lnTo>
                  <a:pt x="786" y="0"/>
                </a:lnTo>
                <a:lnTo>
                  <a:pt x="810" y="24"/>
                </a:lnTo>
                <a:close/>
                <a:moveTo>
                  <a:pt x="106" y="776"/>
                </a:moveTo>
                <a:lnTo>
                  <a:pt x="0" y="811"/>
                </a:lnTo>
                <a:lnTo>
                  <a:pt x="36" y="705"/>
                </a:lnTo>
                <a:lnTo>
                  <a:pt x="106" y="776"/>
                </a:lnTo>
                <a:close/>
              </a:path>
            </a:pathLst>
          </a:custGeom>
          <a:solidFill>
            <a:srgbClr val="FF0000"/>
          </a:solidFill>
          <a:ln w="1588" cap="flat">
            <a:solidFill>
              <a:srgbClr val="FF0000"/>
            </a:solidFill>
            <a:prstDash val="solid"/>
            <a:bevel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639762"/>
          </a:xfrm>
        </p:spPr>
        <p:txBody>
          <a:bodyPr/>
          <a:lstStyle/>
          <a:p>
            <a:r>
              <a:rPr lang="en-US" dirty="0" smtClean="0"/>
              <a:t>Mistake Proofing Example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470021" y="1497475"/>
            <a:ext cx="21922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Press both buttons simultaneously to activate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5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57200" y="152400"/>
            <a:ext cx="8001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4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rPr>
              <a:t>Everyday </a:t>
            </a:r>
            <a:r>
              <a:rPr lang="en-US" sz="44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Franklin Gothic Medium" pitchFamily="34" charset="0"/>
              </a:rPr>
              <a:t>Examples</a:t>
            </a:r>
            <a:endParaRPr lang="en-US" sz="4400" b="1" dirty="0"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Franklin Gothic Medium" pitchFamily="34" charset="0"/>
            </a:endParaRPr>
          </a:p>
        </p:txBody>
      </p:sp>
      <p:pic>
        <p:nvPicPr>
          <p:cNvPr id="6" name="Picture 8" descr="Arrow pointing to side of truck with gas cap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719" y="1040524"/>
            <a:ext cx="1843882" cy="22009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8" name="Picture 3" descr="grout00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1555" y="3854834"/>
            <a:ext cx="1828800" cy="2438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10" name="Picture 2" descr="http://www.whatsontheare.com/wp-content/uploads/2011/11/building-design-and-construction-systems-plugs-outlets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8720" y="1295400"/>
            <a:ext cx="2784614" cy="13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www.mainstreetdancetempleton.com/wp-content/uploads/2015/05/usb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4228" y="798441"/>
            <a:ext cx="2685152" cy="268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://i-mie.com/wp-content/uploads/2013/11/poka-yoke3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3657600"/>
            <a:ext cx="4273969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40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152400"/>
            <a:ext cx="8839200" cy="76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Everyday Examples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20482" name="Picture 2" descr="https://encrypted-tbn2.gstatic.com/images?q=tbn:ANd9GcS2Vx30JB6hmvz2608QJXvcICzXFXeOZ6hAr5VQ7TSpp765Wf8JN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543" y="1119292"/>
            <a:ext cx="3429000" cy="278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://kingcounty.gov/~/media/depts/executive/performance-strategy-budget/lean/images/water_cooler_poka_yoke.ashx?la=e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3543" y="1702646"/>
            <a:ext cx="3640099" cy="161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http://www.electricteacher.com/images/word-not-in-dictionary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8063" y="4095749"/>
            <a:ext cx="461010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http://4.bp.blogspot.com/_Mp0d-dsENrg/RmnvMub6rvI/AAAAAAAAACM/ugP5wbcYcYA/s320/illegal+operatio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4438650"/>
            <a:ext cx="3421224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50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400" b="1" spc="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Human Aspects of </a:t>
            </a:r>
            <a:r>
              <a:rPr lang="en-US" sz="4400" b="1" spc="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Lean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800" y="1600200"/>
            <a:ext cx="7772400" cy="351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625475" marR="0" lvl="0" indent="-625475" algn="l" defTabSz="914400" rtl="0" eaLnBrk="0" fontAlgn="base" latinLnBrk="0" hangingPunct="0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Fear-free environment</a:t>
            </a:r>
          </a:p>
          <a:p>
            <a:pPr marL="625475" marR="0" lvl="0" indent="-625475" algn="l" defTabSz="914400" rtl="0" eaLnBrk="0" fontAlgn="base" latinLnBrk="0" hangingPunct="0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Respect for People!</a:t>
            </a:r>
          </a:p>
          <a:p>
            <a:pPr marL="625475" marR="0" lvl="0" indent="-625475" algn="l" defTabSz="914400" rtl="0" eaLnBrk="0" fontAlgn="base" latinLnBrk="0" hangingPunct="0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Blameless culture</a:t>
            </a:r>
          </a:p>
          <a:p>
            <a:pPr marL="625475" marR="0" lvl="0" indent="-625475" algn="l" defTabSz="914400" rtl="0" eaLnBrk="0" fontAlgn="base" latinLnBrk="0" hangingPunct="0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Training</a:t>
            </a:r>
          </a:p>
          <a:p>
            <a:pPr marL="625475" marR="0" lvl="0" indent="-625475" algn="l" defTabSz="914400" rtl="0" eaLnBrk="0" fontAlgn="base" latinLnBrk="0" hangingPunct="0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Discipline</a:t>
            </a:r>
          </a:p>
          <a:p>
            <a:pPr marL="625475" marR="0" lvl="0" indent="-625475" algn="l" defTabSz="914400" rtl="0" eaLnBrk="0" fontAlgn="base" latinLnBrk="0" hangingPunct="0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660033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336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Bottom-round management</a:t>
            </a:r>
          </a:p>
          <a:p>
            <a:pPr marL="625475" marR="0" lvl="0" indent="-625475" algn="l" defTabSz="914400" rtl="0" eaLnBrk="0" fontAlgn="base" latinLnBrk="0" hangingPunct="0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660033"/>
              </a:buClr>
              <a:buSzTx/>
              <a:buFont typeface="Symbol" pitchFamily="18" charset="2"/>
              <a:buChar char="·"/>
              <a:tabLst/>
              <a:defRPr/>
            </a:pPr>
            <a:endParaRPr kumimoji="0" lang="en-US" sz="2600" b="0" i="0" u="none" strike="noStrike" kern="0" cap="none" spc="0" normalizeH="0" baseline="0" noProof="0" dirty="0" smtClean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25475" marR="0" lvl="0" indent="-625475" algn="l" defTabSz="914400" rtl="0" eaLnBrk="0" fontAlgn="base" latinLnBrk="0" hangingPunct="0">
              <a:lnSpc>
                <a:spcPct val="100000"/>
              </a:lnSpc>
              <a:spcBef>
                <a:spcPct val="75000"/>
              </a:spcBef>
              <a:spcAft>
                <a:spcPct val="0"/>
              </a:spcAft>
              <a:buClr>
                <a:srgbClr val="660033"/>
              </a:buClr>
              <a:buSzTx/>
              <a:buFont typeface="Symbol" pitchFamily="18" charset="2"/>
              <a:buChar char="·"/>
              <a:tabLst/>
              <a:defRPr/>
            </a:pPr>
            <a:endParaRPr kumimoji="0" lang="en-US" sz="2600" b="0" i="0" u="none" strike="noStrike" kern="0" cap="none" spc="0" normalizeH="0" baseline="0" noProof="0" dirty="0" smtClean="0">
              <a:ln>
                <a:noFill/>
              </a:ln>
              <a:solidFill>
                <a:srgbClr val="00336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9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381000"/>
            <a:ext cx="7772400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Time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8600" y="1219200"/>
            <a:ext cx="8305800" cy="20574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itchFamily="18" charset="2"/>
              <a:buNone/>
            </a:pPr>
            <a:r>
              <a:rPr lang="en-US" dirty="0" smtClean="0"/>
              <a:t>	</a:t>
            </a:r>
            <a:r>
              <a:rPr lang="en-US" dirty="0" err="1" smtClean="0"/>
              <a:t>Takt</a:t>
            </a:r>
            <a:r>
              <a:rPr lang="en-US" dirty="0" smtClean="0"/>
              <a:t> time is calculated value that sets pace of production to match rate of customer demand.  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943100" y="5867400"/>
            <a:ext cx="4648200" cy="646331"/>
          </a:xfrm>
          <a:prstGeom prst="rect">
            <a:avLst/>
          </a:prstGeom>
          <a:noFill/>
          <a:ln w="9525">
            <a:solidFill>
              <a:srgbClr val="0033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tx1"/>
                </a:solidFill>
                <a:latin typeface="Franklin Gothic Book" pitchFamily="34" charset="0"/>
              </a:rPr>
              <a:t>Ideally, we make </a:t>
            </a:r>
            <a:r>
              <a:rPr lang="en-US" dirty="0">
                <a:solidFill>
                  <a:schemeClr val="tx1"/>
                </a:solidFill>
                <a:latin typeface="Franklin Gothic Book" pitchFamily="34" charset="0"/>
              </a:rPr>
              <a:t>100/minute only if customer demand is 100/minute </a:t>
            </a:r>
          </a:p>
        </p:txBody>
      </p:sp>
      <p:pic>
        <p:nvPicPr>
          <p:cNvPr id="7" name="Picture 5" descr="walmart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286" y="2057400"/>
            <a:ext cx="4876800" cy="345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7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304800"/>
            <a:ext cx="88392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Time Calculation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25821" y="1492469"/>
            <a:ext cx="7315200" cy="41148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95300">
              <a:buFont typeface="Symbol" pitchFamily="18" charset="2"/>
              <a:buAutoNum type="arabicPeriod"/>
            </a:pPr>
            <a:r>
              <a:rPr lang="en-US" sz="2800" dirty="0" smtClean="0"/>
              <a:t>Forecast demand rate</a:t>
            </a:r>
          </a:p>
          <a:p>
            <a:pPr marL="495300" indent="-495300">
              <a:buFont typeface="Symbol" pitchFamily="18" charset="2"/>
              <a:buAutoNum type="arabicPeriod"/>
            </a:pPr>
            <a:endParaRPr lang="en-US" sz="2800" dirty="0" smtClean="0"/>
          </a:p>
          <a:p>
            <a:pPr marL="495300" indent="-495300">
              <a:buFont typeface="Symbol" pitchFamily="18" charset="2"/>
              <a:buAutoNum type="arabicPeriod"/>
            </a:pPr>
            <a:r>
              <a:rPr lang="en-US" sz="2800" dirty="0" smtClean="0"/>
              <a:t>Set throughput equal to demand rate</a:t>
            </a:r>
          </a:p>
          <a:p>
            <a:pPr marL="495300" indent="-495300">
              <a:buFont typeface="Symbol" pitchFamily="18" charset="2"/>
              <a:buAutoNum type="arabicPeriod"/>
            </a:pPr>
            <a:endParaRPr lang="en-US" sz="2800" dirty="0" smtClean="0"/>
          </a:p>
          <a:p>
            <a:pPr marL="495300" indent="-495300">
              <a:buFont typeface="Symbol" pitchFamily="18" charset="2"/>
              <a:buAutoNum type="arabicPeriod"/>
            </a:pPr>
            <a:r>
              <a:rPr lang="en-US" sz="2800" dirty="0" smtClean="0"/>
              <a:t>Calculate </a:t>
            </a:r>
            <a:r>
              <a:rPr lang="en-US" sz="2800" dirty="0" err="1" smtClean="0"/>
              <a:t>takt</a:t>
            </a:r>
            <a:r>
              <a:rPr lang="en-US" sz="2800" dirty="0" smtClean="0"/>
              <a:t> time (example follows</a:t>
            </a:r>
          </a:p>
          <a:p>
            <a:pPr marL="914400" lvl="1" indent="-457200">
              <a:buFontTx/>
              <a:buAutoNum type="arabicPeriod"/>
            </a:pP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0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327477" y="228600"/>
            <a:ext cx="7620000" cy="10033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Example </a:t>
            </a:r>
            <a:r>
              <a:rPr lang="en-US" sz="44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Takt</a:t>
            </a:r>
            <a:r>
              <a:rPr lang="en-US" sz="44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Time Calculation</a:t>
            </a:r>
            <a:endParaRPr lang="en-US" sz="44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2574925" y="1487488"/>
            <a:ext cx="32303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chemeClr val="tx1"/>
                </a:solidFill>
                <a:latin typeface="Franklin Gothic Book" pitchFamily="34" charset="0"/>
              </a:rPr>
              <a:t>Available work time per shift</a:t>
            </a: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590800" y="1905000"/>
            <a:ext cx="36363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chemeClr val="tx1"/>
                </a:solidFill>
                <a:latin typeface="Franklin Gothic Book" pitchFamily="34" charset="0"/>
              </a:rPr>
              <a:t>Customer demand rate per shift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1828800" y="2895600"/>
            <a:ext cx="5646738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Franklin Gothic Book" pitchFamily="34" charset="0"/>
              </a:rPr>
              <a:t>Shift time = 8 hours = 		28,800 seconds</a:t>
            </a:r>
          </a:p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Franklin Gothic Book" pitchFamily="34" charset="0"/>
              </a:rPr>
              <a:t>Breaks = 20 minutes = 		  -1200 seconds</a:t>
            </a:r>
          </a:p>
          <a:p>
            <a:pPr eaLnBrk="1" hangingPunct="1"/>
            <a:endParaRPr lang="en-US" sz="2000" dirty="0">
              <a:solidFill>
                <a:schemeClr val="tx1"/>
              </a:solidFill>
              <a:latin typeface="Franklin Gothic Book" pitchFamily="34" charset="0"/>
            </a:endParaRPr>
          </a:p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Franklin Gothic Book" pitchFamily="34" charset="0"/>
              </a:rPr>
              <a:t>Total daily operating time = 	27,600 seconds</a:t>
            </a: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1828800" y="4572000"/>
            <a:ext cx="5861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sz="2000" dirty="0">
                <a:solidFill>
                  <a:schemeClr val="tx1"/>
                </a:solidFill>
                <a:latin typeface="Franklin Gothic Book" pitchFamily="34" charset="0"/>
              </a:rPr>
              <a:t>Total daily required quantity = 690 pieces per shift </a:t>
            </a:r>
          </a:p>
        </p:txBody>
      </p:sp>
      <p:sp>
        <p:nvSpPr>
          <p:cNvPr id="16" name="Line 7"/>
          <p:cNvSpPr>
            <a:spLocks noChangeShapeType="1"/>
          </p:cNvSpPr>
          <p:nvPr/>
        </p:nvSpPr>
        <p:spPr bwMode="auto">
          <a:xfrm>
            <a:off x="2590800" y="1905000"/>
            <a:ext cx="363638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tx1"/>
              </a:solidFill>
              <a:latin typeface="Franklin Gothic Book" pitchFamily="34" charset="0"/>
            </a:endParaRP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1828800" y="5334000"/>
            <a:ext cx="44249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b="1" dirty="0" err="1">
                <a:solidFill>
                  <a:schemeClr val="tx1"/>
                </a:solidFill>
                <a:latin typeface="Franklin Gothic Book" pitchFamily="34" charset="0"/>
              </a:rPr>
              <a:t>Takt</a:t>
            </a:r>
            <a:r>
              <a:rPr lang="en-US" b="1" dirty="0">
                <a:solidFill>
                  <a:schemeClr val="tx1"/>
                </a:solidFill>
                <a:latin typeface="Franklin Gothic Book" pitchFamily="34" charset="0"/>
              </a:rPr>
              <a:t> Time = 27,600/690 = 40 seconds</a:t>
            </a:r>
          </a:p>
        </p:txBody>
      </p:sp>
      <p:sp>
        <p:nvSpPr>
          <p:cNvPr id="18" name="Line 9"/>
          <p:cNvSpPr>
            <a:spLocks noChangeShapeType="1"/>
          </p:cNvSpPr>
          <p:nvPr/>
        </p:nvSpPr>
        <p:spPr bwMode="auto">
          <a:xfrm>
            <a:off x="5410200" y="3657600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chemeClr val="tx1"/>
              </a:solidFill>
              <a:latin typeface="Franklin Gothic Book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9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304800"/>
            <a:ext cx="88392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Time in Services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1447800"/>
            <a:ext cx="8001000" cy="42672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2800" dirty="0" smtClean="0"/>
              <a:t>Some services operate like manufacturing processes relative to their near-constant processing times:</a:t>
            </a:r>
          </a:p>
          <a:p>
            <a:pPr lvl="1"/>
            <a:r>
              <a:rPr lang="en-US" sz="2400" dirty="0"/>
              <a:t>B</a:t>
            </a:r>
            <a:r>
              <a:rPr lang="en-US" sz="2400" dirty="0" smtClean="0"/>
              <a:t>ill processing, routine personal services</a:t>
            </a:r>
          </a:p>
          <a:p>
            <a:pPr lvl="1"/>
            <a:endParaRPr lang="en-US" sz="2400" dirty="0" smtClean="0"/>
          </a:p>
          <a:p>
            <a:pPr marL="114300" indent="0">
              <a:buNone/>
            </a:pPr>
            <a:r>
              <a:rPr lang="en-US" sz="2800" dirty="0" smtClean="0"/>
              <a:t>But in most cases, </a:t>
            </a:r>
            <a:r>
              <a:rPr lang="en-US" sz="2800" dirty="0" err="1" smtClean="0"/>
              <a:t>takt</a:t>
            </a:r>
            <a:r>
              <a:rPr lang="en-US" sz="2800" dirty="0" smtClean="0"/>
              <a:t> time cannot be applied to services since service times often vary significantly from customer to customer:</a:t>
            </a:r>
          </a:p>
          <a:p>
            <a:pPr lvl="1"/>
            <a:r>
              <a:rPr lang="en-US" sz="2400" dirty="0"/>
              <a:t>H</a:t>
            </a:r>
            <a:r>
              <a:rPr lang="en-US" sz="2400" dirty="0" smtClean="0"/>
              <a:t>elp lines, proposal development, repair, engineering design, negotiations, etc.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4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304800"/>
            <a:ext cx="88392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Technique: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36634" y="1143000"/>
            <a:ext cx="8153400" cy="25908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In some Lean systems, an "</a:t>
            </a:r>
            <a:r>
              <a:rPr lang="en-US" sz="2400" dirty="0" err="1" smtClean="0"/>
              <a:t>andon</a:t>
            </a:r>
            <a:r>
              <a:rPr lang="en-US" sz="2400" dirty="0" smtClean="0"/>
              <a:t>" is visual mechanism to signal that work will not be completed within </a:t>
            </a:r>
            <a:r>
              <a:rPr lang="en-US" sz="2400" dirty="0" err="1" smtClean="0"/>
              <a:t>takt</a:t>
            </a:r>
            <a:r>
              <a:rPr lang="en-US" sz="2400" dirty="0" smtClean="0"/>
              <a:t> time allocation.</a:t>
            </a:r>
          </a:p>
          <a:p>
            <a:pPr lvl="1"/>
            <a:r>
              <a:rPr lang="en-US" dirty="0" smtClean="0"/>
              <a:t>Examples: defect, shortage, machine malfunction, incomplete information to proceed.</a:t>
            </a:r>
          </a:p>
          <a:p>
            <a:pPr lvl="1"/>
            <a:r>
              <a:rPr lang="en-US" dirty="0" smtClean="0"/>
              <a:t>Example signals: cord, light, </a:t>
            </a:r>
            <a:r>
              <a:rPr lang="en-US" dirty="0" err="1" smtClean="0"/>
              <a:t>andon</a:t>
            </a:r>
            <a:r>
              <a:rPr lang="en-US" dirty="0" smtClean="0"/>
              <a:t> boards or post-it note.</a:t>
            </a:r>
            <a:endParaRPr lang="en-US" dirty="0"/>
          </a:p>
        </p:txBody>
      </p:sp>
      <p:pic>
        <p:nvPicPr>
          <p:cNvPr id="22530" name="Picture 2" descr="Toyota fac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055" y="3627676"/>
            <a:ext cx="4724400" cy="288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Toyota fac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3090" y="3379467"/>
            <a:ext cx="2383877" cy="328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5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28600" y="2285998"/>
            <a:ext cx="80548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itchFamily="34" charset="0"/>
              </a:rPr>
              <a:t>Value Stream Mapping </a:t>
            </a:r>
          </a:p>
          <a:p>
            <a:r>
              <a:rPr lang="en-US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Medium" pitchFamily="34" charset="0"/>
              </a:rPr>
              <a:t>A Special Type of Process Flow Diagram</a:t>
            </a:r>
            <a:endParaRPr lang="en-US" sz="3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anklin Gothic Medium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rrowheads="1"/>
          </p:cNvPicPr>
          <p:nvPr>
            <p:ph sz="half"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5962" y="1371600"/>
            <a:ext cx="4038600" cy="2582333"/>
          </a:xfrm>
          <a:ln>
            <a:solidFill>
              <a:schemeClr val="tx1"/>
            </a:solidFill>
          </a:ln>
        </p:spPr>
      </p:pic>
      <p:sp>
        <p:nvSpPr>
          <p:cNvPr id="7" name="Content Placeholder 8"/>
          <p:cNvSpPr txBox="1">
            <a:spLocks/>
          </p:cNvSpPr>
          <p:nvPr/>
        </p:nvSpPr>
        <p:spPr>
          <a:xfrm>
            <a:off x="148459" y="1066800"/>
            <a:ext cx="4038600" cy="47824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400" dirty="0"/>
              <a:t>O</a:t>
            </a:r>
            <a:r>
              <a:rPr lang="en-US" sz="2400" dirty="0" smtClean="0"/>
              <a:t>ne-page, data rich, picture of macro level processes in an organization.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T</a:t>
            </a:r>
            <a:r>
              <a:rPr lang="en-US" sz="2400" dirty="0" smtClean="0"/>
              <a:t>ool used to analyze the non valued-added time of the entire process.</a:t>
            </a:r>
          </a:p>
          <a:p>
            <a:pPr fontAlgn="auto">
              <a:spcAft>
                <a:spcPts val="0"/>
              </a:spcAft>
            </a:pPr>
            <a:r>
              <a:rPr lang="en-US" sz="2400" dirty="0"/>
              <a:t>T</a:t>
            </a:r>
            <a:r>
              <a:rPr lang="en-US" sz="2400" dirty="0" smtClean="0"/>
              <a:t>ool used for identification of opportunities for improvement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7883" y="5289116"/>
            <a:ext cx="8342586" cy="70788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Current state value stream maps identify the improvement opportunities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1" dirty="0">
                <a:solidFill>
                  <a:srgbClr val="FFFF00"/>
                </a:solidFill>
              </a:rPr>
              <a:t>Future state value stream maps demonstrate the “should be” future state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85800" y="228600"/>
            <a:ext cx="7772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The Value Stream Map (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VSM</a:t>
            </a:r>
            <a:r>
              <a:rPr lang="en-US" sz="40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807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85800" y="228600"/>
            <a:ext cx="77724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The Value Stream Perspective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228600" y="2971800"/>
            <a:ext cx="8077201" cy="1066800"/>
          </a:xfrm>
          <a:prstGeom prst="rightArrow">
            <a:avLst>
              <a:gd name="adj1" fmla="val 38889"/>
              <a:gd name="adj2" fmla="val 63450"/>
            </a:avLst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 dirty="0">
                <a:solidFill>
                  <a:srgbClr val="0000FF"/>
                </a:solidFill>
                <a:latin typeface="Franklin Gothic Book" pitchFamily="34" charset="0"/>
              </a:rPr>
              <a:t>Total Value Stream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41325" y="2782888"/>
            <a:ext cx="124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>
                <a:latin typeface="Franklin Gothic Book" pitchFamily="34" charset="0"/>
              </a:rPr>
              <a:t>Suppliers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743200" y="2743200"/>
            <a:ext cx="3124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>
                <a:latin typeface="Franklin Gothic Book" pitchFamily="34" charset="0"/>
              </a:rPr>
              <a:t>Your Plant or Company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400800" y="2590800"/>
            <a:ext cx="1676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sz="2000">
                <a:latin typeface="Franklin Gothic Book" pitchFamily="34" charset="0"/>
              </a:rPr>
              <a:t>Customer to End User</a:t>
            </a: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2133600" y="2667000"/>
            <a:ext cx="0" cy="26670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Franklin Gothic Book" pitchFamily="34" charset="0"/>
            </a:endParaRP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6248400" y="2667000"/>
            <a:ext cx="0" cy="26670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Franklin Gothic Book" pitchFamily="34" charset="0"/>
            </a:endParaRPr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3429000" y="4191000"/>
            <a:ext cx="1547813" cy="898525"/>
          </a:xfrm>
          <a:custGeom>
            <a:avLst/>
            <a:gdLst>
              <a:gd name="T0" fmla="*/ 68792 w 1215"/>
              <a:gd name="T1" fmla="*/ 862512 h 998"/>
              <a:gd name="T2" fmla="*/ 94270 w 1215"/>
              <a:gd name="T3" fmla="*/ 868814 h 998"/>
              <a:gd name="T4" fmla="*/ 121022 w 1215"/>
              <a:gd name="T5" fmla="*/ 881419 h 998"/>
              <a:gd name="T6" fmla="*/ 828048 w 1215"/>
              <a:gd name="T7" fmla="*/ 886821 h 998"/>
              <a:gd name="T8" fmla="*/ 1536348 w 1215"/>
              <a:gd name="T9" fmla="*/ 886821 h 998"/>
              <a:gd name="T10" fmla="*/ 1536348 w 1215"/>
              <a:gd name="T11" fmla="*/ 824698 h 998"/>
              <a:gd name="T12" fmla="*/ 1545265 w 1215"/>
              <a:gd name="T13" fmla="*/ 574408 h 998"/>
              <a:gd name="T14" fmla="*/ 1536348 w 1215"/>
              <a:gd name="T15" fmla="*/ 12605 h 998"/>
              <a:gd name="T16" fmla="*/ 1482843 w 1215"/>
              <a:gd name="T17" fmla="*/ 18907 h 998"/>
              <a:gd name="T18" fmla="*/ 1429338 w 1215"/>
              <a:gd name="T19" fmla="*/ 31511 h 998"/>
              <a:gd name="T20" fmla="*/ 1350355 w 1215"/>
              <a:gd name="T21" fmla="*/ 55820 h 998"/>
              <a:gd name="T22" fmla="*/ 1208950 w 1215"/>
              <a:gd name="T23" fmla="*/ 93634 h 998"/>
              <a:gd name="T24" fmla="*/ 1182198 w 1215"/>
              <a:gd name="T25" fmla="*/ 106238 h 998"/>
              <a:gd name="T26" fmla="*/ 1128693 w 1215"/>
              <a:gd name="T27" fmla="*/ 118843 h 998"/>
              <a:gd name="T28" fmla="*/ 1085380 w 1215"/>
              <a:gd name="T29" fmla="*/ 150354 h 998"/>
              <a:gd name="T30" fmla="*/ 1058628 w 1215"/>
              <a:gd name="T31" fmla="*/ 162059 h 998"/>
              <a:gd name="T32" fmla="*/ 1049710 w 1215"/>
              <a:gd name="T33" fmla="*/ 168361 h 998"/>
              <a:gd name="T34" fmla="*/ 1040793 w 1215"/>
              <a:gd name="T35" fmla="*/ 93634 h 998"/>
              <a:gd name="T36" fmla="*/ 1040793 w 1215"/>
              <a:gd name="T37" fmla="*/ 0 h 998"/>
              <a:gd name="T38" fmla="*/ 854800 w 1215"/>
              <a:gd name="T39" fmla="*/ 55820 h 998"/>
              <a:gd name="T40" fmla="*/ 722313 w 1215"/>
              <a:gd name="T41" fmla="*/ 112541 h 998"/>
              <a:gd name="T42" fmla="*/ 616577 w 1215"/>
              <a:gd name="T43" fmla="*/ 137750 h 998"/>
              <a:gd name="T44" fmla="*/ 554155 w 1215"/>
              <a:gd name="T45" fmla="*/ 162059 h 998"/>
              <a:gd name="T46" fmla="*/ 563073 w 1215"/>
              <a:gd name="T47" fmla="*/ 6302 h 998"/>
              <a:gd name="T48" fmla="*/ 403833 w 1215"/>
              <a:gd name="T49" fmla="*/ 55820 h 998"/>
              <a:gd name="T50" fmla="*/ 298097 w 1215"/>
              <a:gd name="T51" fmla="*/ 87332 h 998"/>
              <a:gd name="T52" fmla="*/ 244593 w 1215"/>
              <a:gd name="T53" fmla="*/ 112541 h 998"/>
              <a:gd name="T54" fmla="*/ 192362 w 1215"/>
              <a:gd name="T55" fmla="*/ 125145 h 998"/>
              <a:gd name="T56" fmla="*/ 59874 w 1215"/>
              <a:gd name="T57" fmla="*/ 168361 h 998"/>
              <a:gd name="T58" fmla="*/ 50957 w 1215"/>
              <a:gd name="T59" fmla="*/ 299808 h 998"/>
              <a:gd name="T60" fmla="*/ 42039 w 1215"/>
              <a:gd name="T61" fmla="*/ 537495 h 998"/>
              <a:gd name="T62" fmla="*/ 50957 w 1215"/>
              <a:gd name="T63" fmla="*/ 731064 h 998"/>
              <a:gd name="T64" fmla="*/ 68792 w 1215"/>
              <a:gd name="T65" fmla="*/ 862512 h 9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215"/>
              <a:gd name="T100" fmla="*/ 0 h 998"/>
              <a:gd name="T101" fmla="*/ 1215 w 1215"/>
              <a:gd name="T102" fmla="*/ 998 h 99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215" h="998">
                <a:moveTo>
                  <a:pt x="54" y="958"/>
                </a:moveTo>
                <a:cubicBezTo>
                  <a:pt x="61" y="960"/>
                  <a:pt x="68" y="962"/>
                  <a:pt x="74" y="965"/>
                </a:cubicBezTo>
                <a:cubicBezTo>
                  <a:pt x="81" y="969"/>
                  <a:pt x="87" y="979"/>
                  <a:pt x="95" y="979"/>
                </a:cubicBezTo>
                <a:cubicBezTo>
                  <a:pt x="280" y="985"/>
                  <a:pt x="465" y="983"/>
                  <a:pt x="650" y="985"/>
                </a:cubicBezTo>
                <a:cubicBezTo>
                  <a:pt x="739" y="983"/>
                  <a:pt x="1180" y="998"/>
                  <a:pt x="1206" y="985"/>
                </a:cubicBezTo>
                <a:cubicBezTo>
                  <a:pt x="1213" y="958"/>
                  <a:pt x="1215" y="943"/>
                  <a:pt x="1206" y="916"/>
                </a:cubicBezTo>
                <a:cubicBezTo>
                  <a:pt x="1203" y="832"/>
                  <a:pt x="1184" y="725"/>
                  <a:pt x="1213" y="638"/>
                </a:cubicBezTo>
                <a:cubicBezTo>
                  <a:pt x="1199" y="429"/>
                  <a:pt x="1206" y="224"/>
                  <a:pt x="1206" y="14"/>
                </a:cubicBezTo>
                <a:cubicBezTo>
                  <a:pt x="1192" y="16"/>
                  <a:pt x="1178" y="18"/>
                  <a:pt x="1164" y="21"/>
                </a:cubicBezTo>
                <a:cubicBezTo>
                  <a:pt x="1150" y="25"/>
                  <a:pt x="1122" y="35"/>
                  <a:pt x="1122" y="35"/>
                </a:cubicBezTo>
                <a:cubicBezTo>
                  <a:pt x="1101" y="50"/>
                  <a:pt x="1084" y="55"/>
                  <a:pt x="1060" y="62"/>
                </a:cubicBezTo>
                <a:cubicBezTo>
                  <a:pt x="1027" y="84"/>
                  <a:pt x="988" y="94"/>
                  <a:pt x="949" y="104"/>
                </a:cubicBezTo>
                <a:cubicBezTo>
                  <a:pt x="942" y="109"/>
                  <a:pt x="936" y="115"/>
                  <a:pt x="928" y="118"/>
                </a:cubicBezTo>
                <a:cubicBezTo>
                  <a:pt x="915" y="124"/>
                  <a:pt x="886" y="132"/>
                  <a:pt x="886" y="132"/>
                </a:cubicBezTo>
                <a:cubicBezTo>
                  <a:pt x="824" y="175"/>
                  <a:pt x="907" y="114"/>
                  <a:pt x="852" y="167"/>
                </a:cubicBezTo>
                <a:cubicBezTo>
                  <a:pt x="846" y="173"/>
                  <a:pt x="838" y="175"/>
                  <a:pt x="831" y="180"/>
                </a:cubicBezTo>
                <a:cubicBezTo>
                  <a:pt x="828" y="182"/>
                  <a:pt x="826" y="185"/>
                  <a:pt x="824" y="187"/>
                </a:cubicBezTo>
                <a:cubicBezTo>
                  <a:pt x="835" y="155"/>
                  <a:pt x="819" y="139"/>
                  <a:pt x="817" y="104"/>
                </a:cubicBezTo>
                <a:cubicBezTo>
                  <a:pt x="815" y="69"/>
                  <a:pt x="817" y="35"/>
                  <a:pt x="817" y="0"/>
                </a:cubicBezTo>
                <a:cubicBezTo>
                  <a:pt x="763" y="18"/>
                  <a:pt x="728" y="46"/>
                  <a:pt x="671" y="62"/>
                </a:cubicBezTo>
                <a:cubicBezTo>
                  <a:pt x="653" y="75"/>
                  <a:pt x="585" y="119"/>
                  <a:pt x="567" y="125"/>
                </a:cubicBezTo>
                <a:cubicBezTo>
                  <a:pt x="547" y="132"/>
                  <a:pt x="504" y="140"/>
                  <a:pt x="484" y="153"/>
                </a:cubicBezTo>
                <a:cubicBezTo>
                  <a:pt x="440" y="181"/>
                  <a:pt x="459" y="180"/>
                  <a:pt x="435" y="180"/>
                </a:cubicBezTo>
                <a:cubicBezTo>
                  <a:pt x="459" y="146"/>
                  <a:pt x="442" y="32"/>
                  <a:pt x="442" y="7"/>
                </a:cubicBezTo>
                <a:cubicBezTo>
                  <a:pt x="398" y="22"/>
                  <a:pt x="362" y="49"/>
                  <a:pt x="317" y="62"/>
                </a:cubicBezTo>
                <a:cubicBezTo>
                  <a:pt x="291" y="80"/>
                  <a:pt x="259" y="81"/>
                  <a:pt x="234" y="97"/>
                </a:cubicBezTo>
                <a:cubicBezTo>
                  <a:pt x="220" y="106"/>
                  <a:pt x="208" y="120"/>
                  <a:pt x="192" y="125"/>
                </a:cubicBezTo>
                <a:cubicBezTo>
                  <a:pt x="178" y="130"/>
                  <a:pt x="163" y="131"/>
                  <a:pt x="151" y="139"/>
                </a:cubicBezTo>
                <a:cubicBezTo>
                  <a:pt x="126" y="156"/>
                  <a:pt x="76" y="187"/>
                  <a:pt x="47" y="187"/>
                </a:cubicBezTo>
                <a:cubicBezTo>
                  <a:pt x="62" y="233"/>
                  <a:pt x="40" y="333"/>
                  <a:pt x="40" y="333"/>
                </a:cubicBezTo>
                <a:cubicBezTo>
                  <a:pt x="45" y="417"/>
                  <a:pt x="60" y="516"/>
                  <a:pt x="33" y="597"/>
                </a:cubicBezTo>
                <a:cubicBezTo>
                  <a:pt x="35" y="669"/>
                  <a:pt x="40" y="740"/>
                  <a:pt x="40" y="812"/>
                </a:cubicBezTo>
                <a:cubicBezTo>
                  <a:pt x="40" y="835"/>
                  <a:pt x="0" y="985"/>
                  <a:pt x="54" y="958"/>
                </a:cubicBezTo>
                <a:close/>
              </a:path>
            </a:pathLst>
          </a:custGeom>
          <a:noFill/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Franklin Gothic Book" pitchFamily="34" charset="0"/>
            </a:endParaRPr>
          </a:p>
        </p:txBody>
      </p:sp>
      <p:sp>
        <p:nvSpPr>
          <p:cNvPr id="13" name="Freeform 17"/>
          <p:cNvSpPr>
            <a:spLocks/>
          </p:cNvSpPr>
          <p:nvPr/>
        </p:nvSpPr>
        <p:spPr bwMode="auto">
          <a:xfrm>
            <a:off x="381000" y="4419600"/>
            <a:ext cx="1295400" cy="669925"/>
          </a:xfrm>
          <a:custGeom>
            <a:avLst/>
            <a:gdLst>
              <a:gd name="T0" fmla="*/ 57573 w 1215"/>
              <a:gd name="T1" fmla="*/ 643074 h 998"/>
              <a:gd name="T2" fmla="*/ 78897 w 1215"/>
              <a:gd name="T3" fmla="*/ 647773 h 998"/>
              <a:gd name="T4" fmla="*/ 101286 w 1215"/>
              <a:gd name="T5" fmla="*/ 657171 h 998"/>
              <a:gd name="T6" fmla="*/ 693012 w 1215"/>
              <a:gd name="T7" fmla="*/ 661199 h 998"/>
              <a:gd name="T8" fmla="*/ 1285804 w 1215"/>
              <a:gd name="T9" fmla="*/ 661199 h 998"/>
              <a:gd name="T10" fmla="*/ 1285804 w 1215"/>
              <a:gd name="T11" fmla="*/ 614881 h 998"/>
              <a:gd name="T12" fmla="*/ 1293268 w 1215"/>
              <a:gd name="T13" fmla="*/ 428269 h 998"/>
              <a:gd name="T14" fmla="*/ 1285804 w 1215"/>
              <a:gd name="T15" fmla="*/ 9398 h 998"/>
              <a:gd name="T16" fmla="*/ 1241025 w 1215"/>
              <a:gd name="T17" fmla="*/ 14097 h 998"/>
              <a:gd name="T18" fmla="*/ 1196246 w 1215"/>
              <a:gd name="T19" fmla="*/ 23494 h 998"/>
              <a:gd name="T20" fmla="*/ 1130143 w 1215"/>
              <a:gd name="T21" fmla="*/ 41619 h 998"/>
              <a:gd name="T22" fmla="*/ 1011798 w 1215"/>
              <a:gd name="T23" fmla="*/ 69812 h 998"/>
              <a:gd name="T24" fmla="*/ 989408 w 1215"/>
              <a:gd name="T25" fmla="*/ 79210 h 998"/>
              <a:gd name="T26" fmla="*/ 944629 w 1215"/>
              <a:gd name="T27" fmla="*/ 88607 h 998"/>
              <a:gd name="T28" fmla="*/ 908379 w 1215"/>
              <a:gd name="T29" fmla="*/ 112102 h 998"/>
              <a:gd name="T30" fmla="*/ 885990 w 1215"/>
              <a:gd name="T31" fmla="*/ 120828 h 998"/>
              <a:gd name="T32" fmla="*/ 878526 w 1215"/>
              <a:gd name="T33" fmla="*/ 125527 h 998"/>
              <a:gd name="T34" fmla="*/ 871063 w 1215"/>
              <a:gd name="T35" fmla="*/ 69812 h 998"/>
              <a:gd name="T36" fmla="*/ 871063 w 1215"/>
              <a:gd name="T37" fmla="*/ 0 h 998"/>
              <a:gd name="T38" fmla="*/ 715402 w 1215"/>
              <a:gd name="T39" fmla="*/ 41619 h 998"/>
              <a:gd name="T40" fmla="*/ 604520 w 1215"/>
              <a:gd name="T41" fmla="*/ 83908 h 998"/>
              <a:gd name="T42" fmla="*/ 516028 w 1215"/>
              <a:gd name="T43" fmla="*/ 102704 h 998"/>
              <a:gd name="T44" fmla="*/ 463785 w 1215"/>
              <a:gd name="T45" fmla="*/ 120828 h 998"/>
              <a:gd name="T46" fmla="*/ 471248 w 1215"/>
              <a:gd name="T47" fmla="*/ 4699 h 998"/>
              <a:gd name="T48" fmla="*/ 337977 w 1215"/>
              <a:gd name="T49" fmla="*/ 41619 h 998"/>
              <a:gd name="T50" fmla="*/ 249484 w 1215"/>
              <a:gd name="T51" fmla="*/ 65113 h 998"/>
              <a:gd name="T52" fmla="*/ 204705 w 1215"/>
              <a:gd name="T53" fmla="*/ 83908 h 998"/>
              <a:gd name="T54" fmla="*/ 160992 w 1215"/>
              <a:gd name="T55" fmla="*/ 93306 h 998"/>
              <a:gd name="T56" fmla="*/ 50110 w 1215"/>
              <a:gd name="T57" fmla="*/ 125527 h 998"/>
              <a:gd name="T58" fmla="*/ 42647 w 1215"/>
              <a:gd name="T59" fmla="*/ 223532 h 998"/>
              <a:gd name="T60" fmla="*/ 35184 w 1215"/>
              <a:gd name="T61" fmla="*/ 400747 h 998"/>
              <a:gd name="T62" fmla="*/ 42647 w 1215"/>
              <a:gd name="T63" fmla="*/ 545069 h 998"/>
              <a:gd name="T64" fmla="*/ 57573 w 1215"/>
              <a:gd name="T65" fmla="*/ 643074 h 9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215"/>
              <a:gd name="T100" fmla="*/ 0 h 998"/>
              <a:gd name="T101" fmla="*/ 1215 w 1215"/>
              <a:gd name="T102" fmla="*/ 998 h 99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215" h="998">
                <a:moveTo>
                  <a:pt x="54" y="958"/>
                </a:moveTo>
                <a:cubicBezTo>
                  <a:pt x="61" y="960"/>
                  <a:pt x="68" y="962"/>
                  <a:pt x="74" y="965"/>
                </a:cubicBezTo>
                <a:cubicBezTo>
                  <a:pt x="81" y="969"/>
                  <a:pt x="87" y="979"/>
                  <a:pt x="95" y="979"/>
                </a:cubicBezTo>
                <a:cubicBezTo>
                  <a:pt x="280" y="985"/>
                  <a:pt x="465" y="983"/>
                  <a:pt x="650" y="985"/>
                </a:cubicBezTo>
                <a:cubicBezTo>
                  <a:pt x="739" y="983"/>
                  <a:pt x="1180" y="998"/>
                  <a:pt x="1206" y="985"/>
                </a:cubicBezTo>
                <a:cubicBezTo>
                  <a:pt x="1213" y="958"/>
                  <a:pt x="1215" y="943"/>
                  <a:pt x="1206" y="916"/>
                </a:cubicBezTo>
                <a:cubicBezTo>
                  <a:pt x="1203" y="832"/>
                  <a:pt x="1184" y="725"/>
                  <a:pt x="1213" y="638"/>
                </a:cubicBezTo>
                <a:cubicBezTo>
                  <a:pt x="1199" y="429"/>
                  <a:pt x="1206" y="224"/>
                  <a:pt x="1206" y="14"/>
                </a:cubicBezTo>
                <a:cubicBezTo>
                  <a:pt x="1192" y="16"/>
                  <a:pt x="1178" y="18"/>
                  <a:pt x="1164" y="21"/>
                </a:cubicBezTo>
                <a:cubicBezTo>
                  <a:pt x="1150" y="25"/>
                  <a:pt x="1122" y="35"/>
                  <a:pt x="1122" y="35"/>
                </a:cubicBezTo>
                <a:cubicBezTo>
                  <a:pt x="1101" y="50"/>
                  <a:pt x="1084" y="55"/>
                  <a:pt x="1060" y="62"/>
                </a:cubicBezTo>
                <a:cubicBezTo>
                  <a:pt x="1027" y="84"/>
                  <a:pt x="988" y="94"/>
                  <a:pt x="949" y="104"/>
                </a:cubicBezTo>
                <a:cubicBezTo>
                  <a:pt x="942" y="109"/>
                  <a:pt x="936" y="115"/>
                  <a:pt x="928" y="118"/>
                </a:cubicBezTo>
                <a:cubicBezTo>
                  <a:pt x="915" y="124"/>
                  <a:pt x="886" y="132"/>
                  <a:pt x="886" y="132"/>
                </a:cubicBezTo>
                <a:cubicBezTo>
                  <a:pt x="824" y="175"/>
                  <a:pt x="907" y="114"/>
                  <a:pt x="852" y="167"/>
                </a:cubicBezTo>
                <a:cubicBezTo>
                  <a:pt x="846" y="173"/>
                  <a:pt x="838" y="175"/>
                  <a:pt x="831" y="180"/>
                </a:cubicBezTo>
                <a:cubicBezTo>
                  <a:pt x="828" y="182"/>
                  <a:pt x="826" y="185"/>
                  <a:pt x="824" y="187"/>
                </a:cubicBezTo>
                <a:cubicBezTo>
                  <a:pt x="835" y="155"/>
                  <a:pt x="819" y="139"/>
                  <a:pt x="817" y="104"/>
                </a:cubicBezTo>
                <a:cubicBezTo>
                  <a:pt x="815" y="69"/>
                  <a:pt x="817" y="35"/>
                  <a:pt x="817" y="0"/>
                </a:cubicBezTo>
                <a:cubicBezTo>
                  <a:pt x="763" y="18"/>
                  <a:pt x="728" y="46"/>
                  <a:pt x="671" y="62"/>
                </a:cubicBezTo>
                <a:cubicBezTo>
                  <a:pt x="653" y="75"/>
                  <a:pt x="585" y="119"/>
                  <a:pt x="567" y="125"/>
                </a:cubicBezTo>
                <a:cubicBezTo>
                  <a:pt x="547" y="132"/>
                  <a:pt x="504" y="140"/>
                  <a:pt x="484" y="153"/>
                </a:cubicBezTo>
                <a:cubicBezTo>
                  <a:pt x="440" y="181"/>
                  <a:pt x="459" y="180"/>
                  <a:pt x="435" y="180"/>
                </a:cubicBezTo>
                <a:cubicBezTo>
                  <a:pt x="459" y="146"/>
                  <a:pt x="442" y="32"/>
                  <a:pt x="442" y="7"/>
                </a:cubicBezTo>
                <a:cubicBezTo>
                  <a:pt x="398" y="22"/>
                  <a:pt x="362" y="49"/>
                  <a:pt x="317" y="62"/>
                </a:cubicBezTo>
                <a:cubicBezTo>
                  <a:pt x="291" y="80"/>
                  <a:pt x="259" y="81"/>
                  <a:pt x="234" y="97"/>
                </a:cubicBezTo>
                <a:cubicBezTo>
                  <a:pt x="220" y="106"/>
                  <a:pt x="208" y="120"/>
                  <a:pt x="192" y="125"/>
                </a:cubicBezTo>
                <a:cubicBezTo>
                  <a:pt x="178" y="130"/>
                  <a:pt x="163" y="131"/>
                  <a:pt x="151" y="139"/>
                </a:cubicBezTo>
                <a:cubicBezTo>
                  <a:pt x="126" y="156"/>
                  <a:pt x="76" y="187"/>
                  <a:pt x="47" y="187"/>
                </a:cubicBezTo>
                <a:cubicBezTo>
                  <a:pt x="62" y="233"/>
                  <a:pt x="40" y="333"/>
                  <a:pt x="40" y="333"/>
                </a:cubicBezTo>
                <a:cubicBezTo>
                  <a:pt x="45" y="417"/>
                  <a:pt x="60" y="516"/>
                  <a:pt x="33" y="597"/>
                </a:cubicBezTo>
                <a:cubicBezTo>
                  <a:pt x="35" y="669"/>
                  <a:pt x="40" y="740"/>
                  <a:pt x="40" y="812"/>
                </a:cubicBezTo>
                <a:cubicBezTo>
                  <a:pt x="40" y="835"/>
                  <a:pt x="0" y="985"/>
                  <a:pt x="54" y="958"/>
                </a:cubicBezTo>
                <a:close/>
              </a:path>
            </a:pathLst>
          </a:custGeom>
          <a:noFill/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Franklin Gothic Book" pitchFamily="34" charset="0"/>
            </a:endParaRPr>
          </a:p>
        </p:txBody>
      </p:sp>
      <p:sp>
        <p:nvSpPr>
          <p:cNvPr id="14" name="Freeform 18"/>
          <p:cNvSpPr>
            <a:spLocks/>
          </p:cNvSpPr>
          <p:nvPr/>
        </p:nvSpPr>
        <p:spPr bwMode="auto">
          <a:xfrm>
            <a:off x="6781800" y="4343400"/>
            <a:ext cx="1295400" cy="669925"/>
          </a:xfrm>
          <a:custGeom>
            <a:avLst/>
            <a:gdLst>
              <a:gd name="T0" fmla="*/ 57573 w 1215"/>
              <a:gd name="T1" fmla="*/ 643074 h 998"/>
              <a:gd name="T2" fmla="*/ 78897 w 1215"/>
              <a:gd name="T3" fmla="*/ 647773 h 998"/>
              <a:gd name="T4" fmla="*/ 101286 w 1215"/>
              <a:gd name="T5" fmla="*/ 657171 h 998"/>
              <a:gd name="T6" fmla="*/ 693012 w 1215"/>
              <a:gd name="T7" fmla="*/ 661199 h 998"/>
              <a:gd name="T8" fmla="*/ 1285804 w 1215"/>
              <a:gd name="T9" fmla="*/ 661199 h 998"/>
              <a:gd name="T10" fmla="*/ 1285804 w 1215"/>
              <a:gd name="T11" fmla="*/ 614881 h 998"/>
              <a:gd name="T12" fmla="*/ 1293268 w 1215"/>
              <a:gd name="T13" fmla="*/ 428269 h 998"/>
              <a:gd name="T14" fmla="*/ 1285804 w 1215"/>
              <a:gd name="T15" fmla="*/ 9398 h 998"/>
              <a:gd name="T16" fmla="*/ 1241025 w 1215"/>
              <a:gd name="T17" fmla="*/ 14097 h 998"/>
              <a:gd name="T18" fmla="*/ 1196246 w 1215"/>
              <a:gd name="T19" fmla="*/ 23494 h 998"/>
              <a:gd name="T20" fmla="*/ 1130143 w 1215"/>
              <a:gd name="T21" fmla="*/ 41619 h 998"/>
              <a:gd name="T22" fmla="*/ 1011798 w 1215"/>
              <a:gd name="T23" fmla="*/ 69812 h 998"/>
              <a:gd name="T24" fmla="*/ 989408 w 1215"/>
              <a:gd name="T25" fmla="*/ 79210 h 998"/>
              <a:gd name="T26" fmla="*/ 944629 w 1215"/>
              <a:gd name="T27" fmla="*/ 88607 h 998"/>
              <a:gd name="T28" fmla="*/ 908379 w 1215"/>
              <a:gd name="T29" fmla="*/ 112102 h 998"/>
              <a:gd name="T30" fmla="*/ 885990 w 1215"/>
              <a:gd name="T31" fmla="*/ 120828 h 998"/>
              <a:gd name="T32" fmla="*/ 878526 w 1215"/>
              <a:gd name="T33" fmla="*/ 125527 h 998"/>
              <a:gd name="T34" fmla="*/ 871063 w 1215"/>
              <a:gd name="T35" fmla="*/ 69812 h 998"/>
              <a:gd name="T36" fmla="*/ 871063 w 1215"/>
              <a:gd name="T37" fmla="*/ 0 h 998"/>
              <a:gd name="T38" fmla="*/ 715402 w 1215"/>
              <a:gd name="T39" fmla="*/ 41619 h 998"/>
              <a:gd name="T40" fmla="*/ 604520 w 1215"/>
              <a:gd name="T41" fmla="*/ 83908 h 998"/>
              <a:gd name="T42" fmla="*/ 516028 w 1215"/>
              <a:gd name="T43" fmla="*/ 102704 h 998"/>
              <a:gd name="T44" fmla="*/ 463785 w 1215"/>
              <a:gd name="T45" fmla="*/ 120828 h 998"/>
              <a:gd name="T46" fmla="*/ 471248 w 1215"/>
              <a:gd name="T47" fmla="*/ 4699 h 998"/>
              <a:gd name="T48" fmla="*/ 337977 w 1215"/>
              <a:gd name="T49" fmla="*/ 41619 h 998"/>
              <a:gd name="T50" fmla="*/ 249484 w 1215"/>
              <a:gd name="T51" fmla="*/ 65113 h 998"/>
              <a:gd name="T52" fmla="*/ 204705 w 1215"/>
              <a:gd name="T53" fmla="*/ 83908 h 998"/>
              <a:gd name="T54" fmla="*/ 160992 w 1215"/>
              <a:gd name="T55" fmla="*/ 93306 h 998"/>
              <a:gd name="T56" fmla="*/ 50110 w 1215"/>
              <a:gd name="T57" fmla="*/ 125527 h 998"/>
              <a:gd name="T58" fmla="*/ 42647 w 1215"/>
              <a:gd name="T59" fmla="*/ 223532 h 998"/>
              <a:gd name="T60" fmla="*/ 35184 w 1215"/>
              <a:gd name="T61" fmla="*/ 400747 h 998"/>
              <a:gd name="T62" fmla="*/ 42647 w 1215"/>
              <a:gd name="T63" fmla="*/ 545069 h 998"/>
              <a:gd name="T64" fmla="*/ 57573 w 1215"/>
              <a:gd name="T65" fmla="*/ 643074 h 9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215"/>
              <a:gd name="T100" fmla="*/ 0 h 998"/>
              <a:gd name="T101" fmla="*/ 1215 w 1215"/>
              <a:gd name="T102" fmla="*/ 998 h 998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215" h="998">
                <a:moveTo>
                  <a:pt x="54" y="958"/>
                </a:moveTo>
                <a:cubicBezTo>
                  <a:pt x="61" y="960"/>
                  <a:pt x="68" y="962"/>
                  <a:pt x="74" y="965"/>
                </a:cubicBezTo>
                <a:cubicBezTo>
                  <a:pt x="81" y="969"/>
                  <a:pt x="87" y="979"/>
                  <a:pt x="95" y="979"/>
                </a:cubicBezTo>
                <a:cubicBezTo>
                  <a:pt x="280" y="985"/>
                  <a:pt x="465" y="983"/>
                  <a:pt x="650" y="985"/>
                </a:cubicBezTo>
                <a:cubicBezTo>
                  <a:pt x="739" y="983"/>
                  <a:pt x="1180" y="998"/>
                  <a:pt x="1206" y="985"/>
                </a:cubicBezTo>
                <a:cubicBezTo>
                  <a:pt x="1213" y="958"/>
                  <a:pt x="1215" y="943"/>
                  <a:pt x="1206" y="916"/>
                </a:cubicBezTo>
                <a:cubicBezTo>
                  <a:pt x="1203" y="832"/>
                  <a:pt x="1184" y="725"/>
                  <a:pt x="1213" y="638"/>
                </a:cubicBezTo>
                <a:cubicBezTo>
                  <a:pt x="1199" y="429"/>
                  <a:pt x="1206" y="224"/>
                  <a:pt x="1206" y="14"/>
                </a:cubicBezTo>
                <a:cubicBezTo>
                  <a:pt x="1192" y="16"/>
                  <a:pt x="1178" y="18"/>
                  <a:pt x="1164" y="21"/>
                </a:cubicBezTo>
                <a:cubicBezTo>
                  <a:pt x="1150" y="25"/>
                  <a:pt x="1122" y="35"/>
                  <a:pt x="1122" y="35"/>
                </a:cubicBezTo>
                <a:cubicBezTo>
                  <a:pt x="1101" y="50"/>
                  <a:pt x="1084" y="55"/>
                  <a:pt x="1060" y="62"/>
                </a:cubicBezTo>
                <a:cubicBezTo>
                  <a:pt x="1027" y="84"/>
                  <a:pt x="988" y="94"/>
                  <a:pt x="949" y="104"/>
                </a:cubicBezTo>
                <a:cubicBezTo>
                  <a:pt x="942" y="109"/>
                  <a:pt x="936" y="115"/>
                  <a:pt x="928" y="118"/>
                </a:cubicBezTo>
                <a:cubicBezTo>
                  <a:pt x="915" y="124"/>
                  <a:pt x="886" y="132"/>
                  <a:pt x="886" y="132"/>
                </a:cubicBezTo>
                <a:cubicBezTo>
                  <a:pt x="824" y="175"/>
                  <a:pt x="907" y="114"/>
                  <a:pt x="852" y="167"/>
                </a:cubicBezTo>
                <a:cubicBezTo>
                  <a:pt x="846" y="173"/>
                  <a:pt x="838" y="175"/>
                  <a:pt x="831" y="180"/>
                </a:cubicBezTo>
                <a:cubicBezTo>
                  <a:pt x="828" y="182"/>
                  <a:pt x="826" y="185"/>
                  <a:pt x="824" y="187"/>
                </a:cubicBezTo>
                <a:cubicBezTo>
                  <a:pt x="835" y="155"/>
                  <a:pt x="819" y="139"/>
                  <a:pt x="817" y="104"/>
                </a:cubicBezTo>
                <a:cubicBezTo>
                  <a:pt x="815" y="69"/>
                  <a:pt x="817" y="35"/>
                  <a:pt x="817" y="0"/>
                </a:cubicBezTo>
                <a:cubicBezTo>
                  <a:pt x="763" y="18"/>
                  <a:pt x="728" y="46"/>
                  <a:pt x="671" y="62"/>
                </a:cubicBezTo>
                <a:cubicBezTo>
                  <a:pt x="653" y="75"/>
                  <a:pt x="585" y="119"/>
                  <a:pt x="567" y="125"/>
                </a:cubicBezTo>
                <a:cubicBezTo>
                  <a:pt x="547" y="132"/>
                  <a:pt x="504" y="140"/>
                  <a:pt x="484" y="153"/>
                </a:cubicBezTo>
                <a:cubicBezTo>
                  <a:pt x="440" y="181"/>
                  <a:pt x="459" y="180"/>
                  <a:pt x="435" y="180"/>
                </a:cubicBezTo>
                <a:cubicBezTo>
                  <a:pt x="459" y="146"/>
                  <a:pt x="442" y="32"/>
                  <a:pt x="442" y="7"/>
                </a:cubicBezTo>
                <a:cubicBezTo>
                  <a:pt x="398" y="22"/>
                  <a:pt x="362" y="49"/>
                  <a:pt x="317" y="62"/>
                </a:cubicBezTo>
                <a:cubicBezTo>
                  <a:pt x="291" y="80"/>
                  <a:pt x="259" y="81"/>
                  <a:pt x="234" y="97"/>
                </a:cubicBezTo>
                <a:cubicBezTo>
                  <a:pt x="220" y="106"/>
                  <a:pt x="208" y="120"/>
                  <a:pt x="192" y="125"/>
                </a:cubicBezTo>
                <a:cubicBezTo>
                  <a:pt x="178" y="130"/>
                  <a:pt x="163" y="131"/>
                  <a:pt x="151" y="139"/>
                </a:cubicBezTo>
                <a:cubicBezTo>
                  <a:pt x="126" y="156"/>
                  <a:pt x="76" y="187"/>
                  <a:pt x="47" y="187"/>
                </a:cubicBezTo>
                <a:cubicBezTo>
                  <a:pt x="62" y="233"/>
                  <a:pt x="40" y="333"/>
                  <a:pt x="40" y="333"/>
                </a:cubicBezTo>
                <a:cubicBezTo>
                  <a:pt x="45" y="417"/>
                  <a:pt x="60" y="516"/>
                  <a:pt x="33" y="597"/>
                </a:cubicBezTo>
                <a:cubicBezTo>
                  <a:pt x="35" y="669"/>
                  <a:pt x="40" y="740"/>
                  <a:pt x="40" y="812"/>
                </a:cubicBezTo>
                <a:cubicBezTo>
                  <a:pt x="40" y="835"/>
                  <a:pt x="0" y="985"/>
                  <a:pt x="54" y="958"/>
                </a:cubicBezTo>
                <a:close/>
              </a:path>
            </a:pathLst>
          </a:custGeom>
          <a:noFill/>
          <a:ln w="28575" cap="sq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Franklin Gothic Book" pitchFamily="34" charset="0"/>
            </a:endParaRPr>
          </a:p>
        </p:txBody>
      </p:sp>
      <p:sp>
        <p:nvSpPr>
          <p:cNvPr id="15" name="Line 20"/>
          <p:cNvSpPr>
            <a:spLocks noChangeShapeType="1"/>
          </p:cNvSpPr>
          <p:nvPr/>
        </p:nvSpPr>
        <p:spPr bwMode="auto">
          <a:xfrm>
            <a:off x="1905000" y="4800600"/>
            <a:ext cx="1371600" cy="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Franklin Gothic Book" pitchFamily="34" charset="0"/>
            </a:endParaRPr>
          </a:p>
        </p:txBody>
      </p:sp>
      <p:sp>
        <p:nvSpPr>
          <p:cNvPr id="16" name="Line 21"/>
          <p:cNvSpPr>
            <a:spLocks noChangeShapeType="1"/>
          </p:cNvSpPr>
          <p:nvPr/>
        </p:nvSpPr>
        <p:spPr bwMode="auto">
          <a:xfrm>
            <a:off x="5257800" y="4800600"/>
            <a:ext cx="1371600" cy="0"/>
          </a:xfrm>
          <a:prstGeom prst="line">
            <a:avLst/>
          </a:prstGeom>
          <a:noFill/>
          <a:ln w="3175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Franklin Gothic Book" pitchFamily="34" charset="0"/>
            </a:endParaRP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3124200" y="1752600"/>
            <a:ext cx="2857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i="1" dirty="0">
                <a:latin typeface="Franklin Gothic Book" pitchFamily="34" charset="0"/>
              </a:rPr>
              <a:t>“Local” optimization</a:t>
            </a: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3124200" y="5943600"/>
            <a:ext cx="3011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r>
              <a:rPr lang="en-US" i="1">
                <a:latin typeface="Franklin Gothic Book" pitchFamily="34" charset="0"/>
              </a:rPr>
              <a:t>“Global” optimization</a:t>
            </a:r>
          </a:p>
        </p:txBody>
      </p:sp>
      <p:sp>
        <p:nvSpPr>
          <p:cNvPr id="19" name="AutoShape 25"/>
          <p:cNvSpPr>
            <a:spLocks/>
          </p:cNvSpPr>
          <p:nvPr/>
        </p:nvSpPr>
        <p:spPr bwMode="auto">
          <a:xfrm rot="5400000">
            <a:off x="4076700" y="342900"/>
            <a:ext cx="228600" cy="4114800"/>
          </a:xfrm>
          <a:prstGeom prst="leftBrace">
            <a:avLst>
              <a:gd name="adj1" fmla="val 15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Franklin Gothic Book" pitchFamily="34" charset="0"/>
            </a:endParaRPr>
          </a:p>
        </p:txBody>
      </p:sp>
      <p:sp>
        <p:nvSpPr>
          <p:cNvPr id="20" name="AutoShape 26"/>
          <p:cNvSpPr>
            <a:spLocks/>
          </p:cNvSpPr>
          <p:nvPr/>
        </p:nvSpPr>
        <p:spPr bwMode="auto">
          <a:xfrm rot="16200000" flipV="1">
            <a:off x="4076700" y="1562100"/>
            <a:ext cx="457200" cy="8001000"/>
          </a:xfrm>
          <a:prstGeom prst="leftBrace">
            <a:avLst>
              <a:gd name="adj1" fmla="val 145833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Franklin Gothic Book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3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206507"/>
              </p:ext>
            </p:extLst>
          </p:nvPr>
        </p:nvGraphicFramePr>
        <p:xfrm>
          <a:off x="762000" y="1581807"/>
          <a:ext cx="7081345" cy="5137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8" name="Photo Editor Photo" r:id="rId3" imgW="9488224" imgH="6904762" progId="MSPhotoEd.3">
                  <p:embed/>
                </p:oleObj>
              </mc:Choice>
              <mc:Fallback>
                <p:oleObj name="Photo Editor Photo" r:id="rId3" imgW="9488224" imgH="6904762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81807"/>
                        <a:ext cx="7081345" cy="51371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304800" y="152400"/>
            <a:ext cx="7086600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4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VSM Uses Set of Special Icons </a:t>
            </a:r>
          </a:p>
          <a:p>
            <a:pPr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Different from Traditional PF Diagrams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0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152400"/>
            <a:ext cx="7086600" cy="1447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4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VSM Uses Set of Special Icons </a:t>
            </a:r>
          </a:p>
          <a:p>
            <a:pPr>
              <a:defRPr/>
            </a:pPr>
            <a:r>
              <a:rPr lang="en-US" sz="32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Different from Traditional PF Diagrams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1343098"/>
              </p:ext>
            </p:extLst>
          </p:nvPr>
        </p:nvGraphicFramePr>
        <p:xfrm>
          <a:off x="307428" y="1752600"/>
          <a:ext cx="7389395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1" name="Photo Editor Photo" r:id="rId3" imgW="9857143" imgH="5590476" progId="MSPhotoEd.3">
                  <p:embed/>
                </p:oleObj>
              </mc:Choice>
              <mc:Fallback>
                <p:oleObj name="Photo Editor Photo" r:id="rId3" imgW="9857143" imgH="5590476" progId="MSPhotoEd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428" y="1752600"/>
                        <a:ext cx="7389395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46993" y="114957"/>
            <a:ext cx="8229600" cy="15430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 Recurrent Theme of Lean Management </a:t>
            </a:r>
            <a:endParaRPr lang="en-US" sz="40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8600" y="1658007"/>
            <a:ext cx="7772400" cy="4114800"/>
          </a:xfrm>
          <a:prstGeom prst="rect">
            <a:avLst/>
          </a:prstGeom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ct val="75000"/>
              </a:spcBef>
              <a:buFont typeface="Wingdings" pitchFamily="2" charset="2"/>
              <a:buNone/>
            </a:pPr>
            <a:r>
              <a:rPr lang="en-US" sz="2800" b="1" dirty="0" smtClean="0"/>
              <a:t>Continuously strive to:</a:t>
            </a:r>
          </a:p>
          <a:p>
            <a:pPr marL="1092200" lvl="1" indent="-520700">
              <a:spcBef>
                <a:spcPct val="75000"/>
              </a:spcBef>
              <a:buFont typeface="Wingdings" pitchFamily="2" charset="2"/>
              <a:buChar char="Ø"/>
            </a:pPr>
            <a:r>
              <a:rPr lang="en-US" sz="2400" dirty="0" smtClean="0"/>
              <a:t>Minimize all forms of </a:t>
            </a:r>
            <a:r>
              <a:rPr lang="en-US" sz="2400" b="1" dirty="0" smtClean="0"/>
              <a:t>waste</a:t>
            </a:r>
            <a:r>
              <a:rPr lang="en-US" sz="2400" dirty="0" smtClean="0"/>
              <a:t> in the value-stream.</a:t>
            </a:r>
          </a:p>
          <a:p>
            <a:pPr marL="1092200" lvl="1" indent="-520700">
              <a:spcBef>
                <a:spcPct val="75000"/>
              </a:spcBef>
              <a:buFont typeface="Wingdings" pitchFamily="2" charset="2"/>
              <a:buChar char="Ø"/>
            </a:pPr>
            <a:r>
              <a:rPr lang="en-US" sz="2400" dirty="0" smtClean="0"/>
              <a:t>Eliminate non </a:t>
            </a:r>
            <a:r>
              <a:rPr lang="en-US" sz="2400" b="1" dirty="0" smtClean="0"/>
              <a:t>value-added</a:t>
            </a:r>
            <a:r>
              <a:rPr lang="en-US" sz="2400" dirty="0" smtClean="0"/>
              <a:t> activities.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6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234" name="Rectangle 2"/>
          <p:cNvSpPr txBox="1">
            <a:spLocks noChangeArrowheads="1"/>
          </p:cNvSpPr>
          <p:nvPr/>
        </p:nvSpPr>
        <p:spPr>
          <a:xfrm>
            <a:off x="228600" y="142873"/>
            <a:ext cx="640080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Acme Stamping Current State</a:t>
            </a:r>
            <a:br>
              <a:rPr 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sz="20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Timeline Added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grpSp>
        <p:nvGrpSpPr>
          <p:cNvPr id="469" name="Group 468"/>
          <p:cNvGrpSpPr/>
          <p:nvPr/>
        </p:nvGrpSpPr>
        <p:grpSpPr>
          <a:xfrm>
            <a:off x="0" y="800100"/>
            <a:ext cx="8386759" cy="5659237"/>
            <a:chOff x="0" y="381000"/>
            <a:chExt cx="9066247" cy="6081760"/>
          </a:xfrm>
        </p:grpSpPr>
        <p:sp>
          <p:nvSpPr>
            <p:cNvPr id="470" name="Line 5"/>
            <p:cNvSpPr>
              <a:spLocks noChangeShapeType="1"/>
            </p:cNvSpPr>
            <p:nvPr/>
          </p:nvSpPr>
          <p:spPr bwMode="auto">
            <a:xfrm flipH="1">
              <a:off x="6400800" y="685800"/>
              <a:ext cx="838200" cy="2286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71" name="Line 6"/>
            <p:cNvSpPr>
              <a:spLocks noChangeShapeType="1"/>
            </p:cNvSpPr>
            <p:nvPr/>
          </p:nvSpPr>
          <p:spPr bwMode="auto">
            <a:xfrm>
              <a:off x="6400800" y="914400"/>
              <a:ext cx="152400" cy="7620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72" name="Line 7"/>
            <p:cNvSpPr>
              <a:spLocks noChangeShapeType="1"/>
            </p:cNvSpPr>
            <p:nvPr/>
          </p:nvSpPr>
          <p:spPr bwMode="auto">
            <a:xfrm flipH="1">
              <a:off x="4876800" y="990600"/>
              <a:ext cx="1676400" cy="45720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73" name="Line 9"/>
            <p:cNvSpPr>
              <a:spLocks noChangeShapeType="1"/>
            </p:cNvSpPr>
            <p:nvPr/>
          </p:nvSpPr>
          <p:spPr bwMode="auto">
            <a:xfrm>
              <a:off x="1447800" y="4343400"/>
              <a:ext cx="5334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 type="none" w="sm" len="sm"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74" name="Line 10"/>
            <p:cNvSpPr>
              <a:spLocks noChangeShapeType="1"/>
            </p:cNvSpPr>
            <p:nvPr/>
          </p:nvSpPr>
          <p:spPr bwMode="auto">
            <a:xfrm>
              <a:off x="4724400" y="1981200"/>
              <a:ext cx="3505200" cy="190500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475" name="Group 11"/>
            <p:cNvGrpSpPr>
              <a:grpSpLocks/>
            </p:cNvGrpSpPr>
            <p:nvPr/>
          </p:nvGrpSpPr>
          <p:grpSpPr bwMode="auto">
            <a:xfrm>
              <a:off x="533400" y="3962400"/>
              <a:ext cx="914400" cy="762000"/>
              <a:chOff x="672" y="2304"/>
              <a:chExt cx="624" cy="528"/>
            </a:xfrm>
          </p:grpSpPr>
          <p:sp>
            <p:nvSpPr>
              <p:cNvPr id="697" name="Freeform 12"/>
              <p:cNvSpPr>
                <a:spLocks/>
              </p:cNvSpPr>
              <p:nvPr/>
            </p:nvSpPr>
            <p:spPr bwMode="auto">
              <a:xfrm>
                <a:off x="672" y="2304"/>
                <a:ext cx="624" cy="528"/>
              </a:xfrm>
              <a:custGeom>
                <a:avLst/>
                <a:gdLst>
                  <a:gd name="T0" fmla="*/ 21 w 1213"/>
                  <a:gd name="T1" fmla="*/ 0 h 937"/>
                  <a:gd name="T2" fmla="*/ 128 w 1213"/>
                  <a:gd name="T3" fmla="*/ 4 h 937"/>
                  <a:gd name="T4" fmla="*/ 213 w 1213"/>
                  <a:gd name="T5" fmla="*/ 8 h 937"/>
                  <a:gd name="T6" fmla="*/ 353 w 1213"/>
                  <a:gd name="T7" fmla="*/ 8 h 937"/>
                  <a:gd name="T8" fmla="*/ 610 w 1213"/>
                  <a:gd name="T9" fmla="*/ 16 h 937"/>
                  <a:gd name="T10" fmla="*/ 615 w 1213"/>
                  <a:gd name="T11" fmla="*/ 5 h 937"/>
                  <a:gd name="T12" fmla="*/ 617 w 1213"/>
                  <a:gd name="T13" fmla="*/ 20 h 937"/>
                  <a:gd name="T14" fmla="*/ 614 w 1213"/>
                  <a:gd name="T15" fmla="*/ 63 h 937"/>
                  <a:gd name="T16" fmla="*/ 624 w 1213"/>
                  <a:gd name="T17" fmla="*/ 118 h 937"/>
                  <a:gd name="T18" fmla="*/ 614 w 1213"/>
                  <a:gd name="T19" fmla="*/ 165 h 937"/>
                  <a:gd name="T20" fmla="*/ 617 w 1213"/>
                  <a:gd name="T21" fmla="*/ 395 h 937"/>
                  <a:gd name="T22" fmla="*/ 614 w 1213"/>
                  <a:gd name="T23" fmla="*/ 528 h 937"/>
                  <a:gd name="T24" fmla="*/ 610 w 1213"/>
                  <a:gd name="T25" fmla="*/ 517 h 937"/>
                  <a:gd name="T26" fmla="*/ 364 w 1213"/>
                  <a:gd name="T27" fmla="*/ 517 h 937"/>
                  <a:gd name="T28" fmla="*/ 24 w 1213"/>
                  <a:gd name="T29" fmla="*/ 517 h 937"/>
                  <a:gd name="T30" fmla="*/ 14 w 1213"/>
                  <a:gd name="T31" fmla="*/ 481 h 937"/>
                  <a:gd name="T32" fmla="*/ 17 w 1213"/>
                  <a:gd name="T33" fmla="*/ 380 h 937"/>
                  <a:gd name="T34" fmla="*/ 21 w 1213"/>
                  <a:gd name="T35" fmla="*/ 290 h 937"/>
                  <a:gd name="T36" fmla="*/ 21 w 1213"/>
                  <a:gd name="T37" fmla="*/ 66 h 937"/>
                  <a:gd name="T38" fmla="*/ 21 w 1213"/>
                  <a:gd name="T39" fmla="*/ 0 h 93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213"/>
                  <a:gd name="T61" fmla="*/ 0 h 937"/>
                  <a:gd name="T62" fmla="*/ 1213 w 1213"/>
                  <a:gd name="T63" fmla="*/ 937 h 93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213" h="937">
                    <a:moveTo>
                      <a:pt x="41" y="0"/>
                    </a:moveTo>
                    <a:cubicBezTo>
                      <a:pt x="117" y="5"/>
                      <a:pt x="174" y="14"/>
                      <a:pt x="249" y="7"/>
                    </a:cubicBezTo>
                    <a:cubicBezTo>
                      <a:pt x="319" y="25"/>
                      <a:pt x="311" y="20"/>
                      <a:pt x="415" y="14"/>
                    </a:cubicBezTo>
                    <a:cubicBezTo>
                      <a:pt x="618" y="30"/>
                      <a:pt x="370" y="14"/>
                      <a:pt x="686" y="14"/>
                    </a:cubicBezTo>
                    <a:cubicBezTo>
                      <a:pt x="851" y="14"/>
                      <a:pt x="1020" y="28"/>
                      <a:pt x="1186" y="28"/>
                    </a:cubicBezTo>
                    <a:cubicBezTo>
                      <a:pt x="1189" y="21"/>
                      <a:pt x="1189" y="4"/>
                      <a:pt x="1196" y="8"/>
                    </a:cubicBezTo>
                    <a:cubicBezTo>
                      <a:pt x="1204" y="12"/>
                      <a:pt x="1199" y="26"/>
                      <a:pt x="1199" y="35"/>
                    </a:cubicBezTo>
                    <a:cubicBezTo>
                      <a:pt x="1198" y="61"/>
                      <a:pt x="1195" y="86"/>
                      <a:pt x="1193" y="112"/>
                    </a:cubicBezTo>
                    <a:cubicBezTo>
                      <a:pt x="1207" y="195"/>
                      <a:pt x="1198" y="164"/>
                      <a:pt x="1213" y="209"/>
                    </a:cubicBezTo>
                    <a:cubicBezTo>
                      <a:pt x="1208" y="239"/>
                      <a:pt x="1201" y="264"/>
                      <a:pt x="1193" y="292"/>
                    </a:cubicBezTo>
                    <a:cubicBezTo>
                      <a:pt x="1197" y="427"/>
                      <a:pt x="1186" y="567"/>
                      <a:pt x="1199" y="701"/>
                    </a:cubicBezTo>
                    <a:cubicBezTo>
                      <a:pt x="1189" y="836"/>
                      <a:pt x="1193" y="757"/>
                      <a:pt x="1193" y="937"/>
                    </a:cubicBezTo>
                    <a:cubicBezTo>
                      <a:pt x="1191" y="930"/>
                      <a:pt x="1193" y="917"/>
                      <a:pt x="1186" y="917"/>
                    </a:cubicBezTo>
                    <a:cubicBezTo>
                      <a:pt x="1027" y="909"/>
                      <a:pt x="867" y="922"/>
                      <a:pt x="707" y="917"/>
                    </a:cubicBezTo>
                    <a:cubicBezTo>
                      <a:pt x="485" y="925"/>
                      <a:pt x="268" y="917"/>
                      <a:pt x="47" y="917"/>
                    </a:cubicBezTo>
                    <a:cubicBezTo>
                      <a:pt x="41" y="896"/>
                      <a:pt x="27" y="854"/>
                      <a:pt x="27" y="854"/>
                    </a:cubicBezTo>
                    <a:cubicBezTo>
                      <a:pt x="29" y="794"/>
                      <a:pt x="34" y="734"/>
                      <a:pt x="34" y="674"/>
                    </a:cubicBezTo>
                    <a:cubicBezTo>
                      <a:pt x="34" y="613"/>
                      <a:pt x="22" y="572"/>
                      <a:pt x="41" y="514"/>
                    </a:cubicBezTo>
                    <a:cubicBezTo>
                      <a:pt x="35" y="388"/>
                      <a:pt x="0" y="240"/>
                      <a:pt x="41" y="118"/>
                    </a:cubicBezTo>
                    <a:cubicBezTo>
                      <a:pt x="32" y="33"/>
                      <a:pt x="31" y="72"/>
                      <a:pt x="41" y="0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98" name="Freeform 13"/>
              <p:cNvSpPr>
                <a:spLocks/>
              </p:cNvSpPr>
              <p:nvPr/>
            </p:nvSpPr>
            <p:spPr bwMode="auto">
              <a:xfrm>
                <a:off x="680" y="2471"/>
                <a:ext cx="611" cy="25"/>
              </a:xfrm>
              <a:custGeom>
                <a:avLst/>
                <a:gdLst>
                  <a:gd name="T0" fmla="*/ 0 w 611"/>
                  <a:gd name="T1" fmla="*/ 0 h 25"/>
                  <a:gd name="T2" fmla="*/ 278 w 611"/>
                  <a:gd name="T3" fmla="*/ 6 h 25"/>
                  <a:gd name="T4" fmla="*/ 611 w 611"/>
                  <a:gd name="T5" fmla="*/ 13 h 25"/>
                  <a:gd name="T6" fmla="*/ 0 60000 65536"/>
                  <a:gd name="T7" fmla="*/ 0 60000 65536"/>
                  <a:gd name="T8" fmla="*/ 0 60000 65536"/>
                  <a:gd name="T9" fmla="*/ 0 w 611"/>
                  <a:gd name="T10" fmla="*/ 0 h 25"/>
                  <a:gd name="T11" fmla="*/ 611 w 611"/>
                  <a:gd name="T12" fmla="*/ 25 h 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11" h="25">
                    <a:moveTo>
                      <a:pt x="0" y="0"/>
                    </a:moveTo>
                    <a:cubicBezTo>
                      <a:pt x="87" y="25"/>
                      <a:pt x="190" y="11"/>
                      <a:pt x="278" y="6"/>
                    </a:cubicBezTo>
                    <a:cubicBezTo>
                      <a:pt x="393" y="10"/>
                      <a:pt x="501" y="13"/>
                      <a:pt x="611" y="13"/>
                    </a:cubicBezTo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476" name="Text Box 14"/>
            <p:cNvSpPr txBox="1">
              <a:spLocks noChangeArrowheads="1"/>
            </p:cNvSpPr>
            <p:nvPr/>
          </p:nvSpPr>
          <p:spPr bwMode="auto">
            <a:xfrm>
              <a:off x="533400" y="3962400"/>
              <a:ext cx="9334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Stamping</a:t>
              </a:r>
            </a:p>
          </p:txBody>
        </p:sp>
        <p:sp>
          <p:nvSpPr>
            <p:cNvPr id="477" name="Text Box 15"/>
            <p:cNvSpPr txBox="1">
              <a:spLocks noChangeArrowheads="1"/>
            </p:cNvSpPr>
            <p:nvPr/>
          </p:nvSpPr>
          <p:spPr bwMode="auto">
            <a:xfrm>
              <a:off x="609600" y="4191000"/>
              <a:ext cx="8334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200 Ton</a:t>
              </a:r>
            </a:p>
          </p:txBody>
        </p:sp>
        <p:sp>
          <p:nvSpPr>
            <p:cNvPr id="478" name="Text Box 16"/>
            <p:cNvSpPr txBox="1">
              <a:spLocks noChangeArrowheads="1"/>
            </p:cNvSpPr>
            <p:nvPr/>
          </p:nvSpPr>
          <p:spPr bwMode="auto">
            <a:xfrm>
              <a:off x="609600" y="4419600"/>
              <a:ext cx="291471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grpSp>
          <p:nvGrpSpPr>
            <p:cNvPr id="479" name="Group 17"/>
            <p:cNvGrpSpPr>
              <a:grpSpLocks/>
            </p:cNvGrpSpPr>
            <p:nvPr/>
          </p:nvGrpSpPr>
          <p:grpSpPr bwMode="auto">
            <a:xfrm rot="5400000">
              <a:off x="876300" y="4457700"/>
              <a:ext cx="152400" cy="228600"/>
              <a:chOff x="864" y="1920"/>
              <a:chExt cx="239" cy="330"/>
            </a:xfrm>
          </p:grpSpPr>
          <p:sp>
            <p:nvSpPr>
              <p:cNvPr id="695" name="Oval 18"/>
              <p:cNvSpPr>
                <a:spLocks noChangeArrowheads="1"/>
              </p:cNvSpPr>
              <p:nvPr/>
            </p:nvSpPr>
            <p:spPr bwMode="auto">
              <a:xfrm flipV="1">
                <a:off x="864" y="2016"/>
                <a:ext cx="144" cy="144"/>
              </a:xfrm>
              <a:prstGeom prst="ellips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96" name="Arc 19"/>
              <p:cNvSpPr>
                <a:spLocks/>
              </p:cNvSpPr>
              <p:nvPr/>
            </p:nvSpPr>
            <p:spPr bwMode="auto">
              <a:xfrm>
                <a:off x="864" y="1920"/>
                <a:ext cx="239" cy="330"/>
              </a:xfrm>
              <a:custGeom>
                <a:avLst/>
                <a:gdLst>
                  <a:gd name="T0" fmla="*/ 0 w 21600"/>
                  <a:gd name="T1" fmla="*/ 0 h 42365"/>
                  <a:gd name="T2" fmla="*/ 1 w 21600"/>
                  <a:gd name="T3" fmla="*/ 3 h 42365"/>
                  <a:gd name="T4" fmla="*/ 0 w 21600"/>
                  <a:gd name="T5" fmla="*/ 1 h 4236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365"/>
                  <a:gd name="T11" fmla="*/ 21600 w 21600"/>
                  <a:gd name="T12" fmla="*/ 42365 h 4236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365" fill="none" extrusionOk="0">
                    <a:moveTo>
                      <a:pt x="3652" y="-1"/>
                    </a:moveTo>
                    <a:cubicBezTo>
                      <a:pt x="14020" y="1778"/>
                      <a:pt x="21600" y="10768"/>
                      <a:pt x="21600" y="21289"/>
                    </a:cubicBezTo>
                    <a:cubicBezTo>
                      <a:pt x="21600" y="31397"/>
                      <a:pt x="14590" y="40153"/>
                      <a:pt x="4727" y="42365"/>
                    </a:cubicBezTo>
                  </a:path>
                  <a:path w="21600" h="42365" stroke="0" extrusionOk="0">
                    <a:moveTo>
                      <a:pt x="3652" y="-1"/>
                    </a:moveTo>
                    <a:cubicBezTo>
                      <a:pt x="14020" y="1778"/>
                      <a:pt x="21600" y="10768"/>
                      <a:pt x="21600" y="21289"/>
                    </a:cubicBezTo>
                    <a:cubicBezTo>
                      <a:pt x="21600" y="31397"/>
                      <a:pt x="14590" y="40153"/>
                      <a:pt x="4727" y="42365"/>
                    </a:cubicBezTo>
                    <a:lnTo>
                      <a:pt x="0" y="21289"/>
                    </a:lnTo>
                    <a:close/>
                  </a:path>
                </a:pathLst>
              </a:cu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480" name="Group 20"/>
            <p:cNvGrpSpPr>
              <a:grpSpLocks/>
            </p:cNvGrpSpPr>
            <p:nvPr/>
          </p:nvGrpSpPr>
          <p:grpSpPr bwMode="auto">
            <a:xfrm>
              <a:off x="1981200" y="3962400"/>
              <a:ext cx="914400" cy="762000"/>
              <a:chOff x="672" y="2304"/>
              <a:chExt cx="624" cy="528"/>
            </a:xfrm>
          </p:grpSpPr>
          <p:sp>
            <p:nvSpPr>
              <p:cNvPr id="693" name="Freeform 21"/>
              <p:cNvSpPr>
                <a:spLocks/>
              </p:cNvSpPr>
              <p:nvPr/>
            </p:nvSpPr>
            <p:spPr bwMode="auto">
              <a:xfrm>
                <a:off x="672" y="2304"/>
                <a:ext cx="624" cy="528"/>
              </a:xfrm>
              <a:custGeom>
                <a:avLst/>
                <a:gdLst>
                  <a:gd name="T0" fmla="*/ 21 w 1213"/>
                  <a:gd name="T1" fmla="*/ 0 h 937"/>
                  <a:gd name="T2" fmla="*/ 128 w 1213"/>
                  <a:gd name="T3" fmla="*/ 4 h 937"/>
                  <a:gd name="T4" fmla="*/ 213 w 1213"/>
                  <a:gd name="T5" fmla="*/ 8 h 937"/>
                  <a:gd name="T6" fmla="*/ 353 w 1213"/>
                  <a:gd name="T7" fmla="*/ 8 h 937"/>
                  <a:gd name="T8" fmla="*/ 610 w 1213"/>
                  <a:gd name="T9" fmla="*/ 16 h 937"/>
                  <a:gd name="T10" fmla="*/ 615 w 1213"/>
                  <a:gd name="T11" fmla="*/ 5 h 937"/>
                  <a:gd name="T12" fmla="*/ 617 w 1213"/>
                  <a:gd name="T13" fmla="*/ 20 h 937"/>
                  <a:gd name="T14" fmla="*/ 614 w 1213"/>
                  <a:gd name="T15" fmla="*/ 63 h 937"/>
                  <a:gd name="T16" fmla="*/ 624 w 1213"/>
                  <a:gd name="T17" fmla="*/ 118 h 937"/>
                  <a:gd name="T18" fmla="*/ 614 w 1213"/>
                  <a:gd name="T19" fmla="*/ 165 h 937"/>
                  <a:gd name="T20" fmla="*/ 617 w 1213"/>
                  <a:gd name="T21" fmla="*/ 395 h 937"/>
                  <a:gd name="T22" fmla="*/ 614 w 1213"/>
                  <a:gd name="T23" fmla="*/ 528 h 937"/>
                  <a:gd name="T24" fmla="*/ 610 w 1213"/>
                  <a:gd name="T25" fmla="*/ 517 h 937"/>
                  <a:gd name="T26" fmla="*/ 364 w 1213"/>
                  <a:gd name="T27" fmla="*/ 517 h 937"/>
                  <a:gd name="T28" fmla="*/ 24 w 1213"/>
                  <a:gd name="T29" fmla="*/ 517 h 937"/>
                  <a:gd name="T30" fmla="*/ 14 w 1213"/>
                  <a:gd name="T31" fmla="*/ 481 h 937"/>
                  <a:gd name="T32" fmla="*/ 17 w 1213"/>
                  <a:gd name="T33" fmla="*/ 380 h 937"/>
                  <a:gd name="T34" fmla="*/ 21 w 1213"/>
                  <a:gd name="T35" fmla="*/ 290 h 937"/>
                  <a:gd name="T36" fmla="*/ 21 w 1213"/>
                  <a:gd name="T37" fmla="*/ 66 h 937"/>
                  <a:gd name="T38" fmla="*/ 21 w 1213"/>
                  <a:gd name="T39" fmla="*/ 0 h 93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213"/>
                  <a:gd name="T61" fmla="*/ 0 h 937"/>
                  <a:gd name="T62" fmla="*/ 1213 w 1213"/>
                  <a:gd name="T63" fmla="*/ 937 h 93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213" h="937">
                    <a:moveTo>
                      <a:pt x="41" y="0"/>
                    </a:moveTo>
                    <a:cubicBezTo>
                      <a:pt x="117" y="5"/>
                      <a:pt x="174" y="14"/>
                      <a:pt x="249" y="7"/>
                    </a:cubicBezTo>
                    <a:cubicBezTo>
                      <a:pt x="319" y="25"/>
                      <a:pt x="311" y="20"/>
                      <a:pt x="415" y="14"/>
                    </a:cubicBezTo>
                    <a:cubicBezTo>
                      <a:pt x="618" y="30"/>
                      <a:pt x="370" y="14"/>
                      <a:pt x="686" y="14"/>
                    </a:cubicBezTo>
                    <a:cubicBezTo>
                      <a:pt x="851" y="14"/>
                      <a:pt x="1020" y="28"/>
                      <a:pt x="1186" y="28"/>
                    </a:cubicBezTo>
                    <a:cubicBezTo>
                      <a:pt x="1189" y="21"/>
                      <a:pt x="1189" y="4"/>
                      <a:pt x="1196" y="8"/>
                    </a:cubicBezTo>
                    <a:cubicBezTo>
                      <a:pt x="1204" y="12"/>
                      <a:pt x="1199" y="26"/>
                      <a:pt x="1199" y="35"/>
                    </a:cubicBezTo>
                    <a:cubicBezTo>
                      <a:pt x="1198" y="61"/>
                      <a:pt x="1195" y="86"/>
                      <a:pt x="1193" y="112"/>
                    </a:cubicBezTo>
                    <a:cubicBezTo>
                      <a:pt x="1207" y="195"/>
                      <a:pt x="1198" y="164"/>
                      <a:pt x="1213" y="209"/>
                    </a:cubicBezTo>
                    <a:cubicBezTo>
                      <a:pt x="1208" y="239"/>
                      <a:pt x="1201" y="264"/>
                      <a:pt x="1193" y="292"/>
                    </a:cubicBezTo>
                    <a:cubicBezTo>
                      <a:pt x="1197" y="427"/>
                      <a:pt x="1186" y="567"/>
                      <a:pt x="1199" y="701"/>
                    </a:cubicBezTo>
                    <a:cubicBezTo>
                      <a:pt x="1189" y="836"/>
                      <a:pt x="1193" y="757"/>
                      <a:pt x="1193" y="937"/>
                    </a:cubicBezTo>
                    <a:cubicBezTo>
                      <a:pt x="1191" y="930"/>
                      <a:pt x="1193" y="917"/>
                      <a:pt x="1186" y="917"/>
                    </a:cubicBezTo>
                    <a:cubicBezTo>
                      <a:pt x="1027" y="909"/>
                      <a:pt x="867" y="922"/>
                      <a:pt x="707" y="917"/>
                    </a:cubicBezTo>
                    <a:cubicBezTo>
                      <a:pt x="485" y="925"/>
                      <a:pt x="268" y="917"/>
                      <a:pt x="47" y="917"/>
                    </a:cubicBezTo>
                    <a:cubicBezTo>
                      <a:pt x="41" y="896"/>
                      <a:pt x="27" y="854"/>
                      <a:pt x="27" y="854"/>
                    </a:cubicBezTo>
                    <a:cubicBezTo>
                      <a:pt x="29" y="794"/>
                      <a:pt x="34" y="734"/>
                      <a:pt x="34" y="674"/>
                    </a:cubicBezTo>
                    <a:cubicBezTo>
                      <a:pt x="34" y="613"/>
                      <a:pt x="22" y="572"/>
                      <a:pt x="41" y="514"/>
                    </a:cubicBezTo>
                    <a:cubicBezTo>
                      <a:pt x="35" y="388"/>
                      <a:pt x="0" y="240"/>
                      <a:pt x="41" y="118"/>
                    </a:cubicBezTo>
                    <a:cubicBezTo>
                      <a:pt x="32" y="33"/>
                      <a:pt x="31" y="72"/>
                      <a:pt x="41" y="0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94" name="Freeform 22"/>
              <p:cNvSpPr>
                <a:spLocks/>
              </p:cNvSpPr>
              <p:nvPr/>
            </p:nvSpPr>
            <p:spPr bwMode="auto">
              <a:xfrm>
                <a:off x="680" y="2471"/>
                <a:ext cx="611" cy="25"/>
              </a:xfrm>
              <a:custGeom>
                <a:avLst/>
                <a:gdLst>
                  <a:gd name="T0" fmla="*/ 0 w 611"/>
                  <a:gd name="T1" fmla="*/ 0 h 25"/>
                  <a:gd name="T2" fmla="*/ 278 w 611"/>
                  <a:gd name="T3" fmla="*/ 6 h 25"/>
                  <a:gd name="T4" fmla="*/ 611 w 611"/>
                  <a:gd name="T5" fmla="*/ 13 h 25"/>
                  <a:gd name="T6" fmla="*/ 0 60000 65536"/>
                  <a:gd name="T7" fmla="*/ 0 60000 65536"/>
                  <a:gd name="T8" fmla="*/ 0 60000 65536"/>
                  <a:gd name="T9" fmla="*/ 0 w 611"/>
                  <a:gd name="T10" fmla="*/ 0 h 25"/>
                  <a:gd name="T11" fmla="*/ 611 w 611"/>
                  <a:gd name="T12" fmla="*/ 25 h 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11" h="25">
                    <a:moveTo>
                      <a:pt x="0" y="0"/>
                    </a:moveTo>
                    <a:cubicBezTo>
                      <a:pt x="87" y="25"/>
                      <a:pt x="190" y="11"/>
                      <a:pt x="278" y="6"/>
                    </a:cubicBezTo>
                    <a:cubicBezTo>
                      <a:pt x="393" y="10"/>
                      <a:pt x="501" y="13"/>
                      <a:pt x="611" y="13"/>
                    </a:cubicBezTo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481" name="Text Box 23"/>
            <p:cNvSpPr txBox="1">
              <a:spLocks noChangeArrowheads="1"/>
            </p:cNvSpPr>
            <p:nvPr/>
          </p:nvSpPr>
          <p:spPr bwMode="auto">
            <a:xfrm>
              <a:off x="1981200" y="3962400"/>
              <a:ext cx="8350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Weld #1</a:t>
              </a:r>
            </a:p>
          </p:txBody>
        </p:sp>
        <p:sp>
          <p:nvSpPr>
            <p:cNvPr id="482" name="Text Box 24"/>
            <p:cNvSpPr txBox="1">
              <a:spLocks noChangeArrowheads="1"/>
            </p:cNvSpPr>
            <p:nvPr/>
          </p:nvSpPr>
          <p:spPr bwMode="auto">
            <a:xfrm>
              <a:off x="2057400" y="4419600"/>
              <a:ext cx="291471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grpSp>
          <p:nvGrpSpPr>
            <p:cNvPr id="483" name="Group 25"/>
            <p:cNvGrpSpPr>
              <a:grpSpLocks/>
            </p:cNvGrpSpPr>
            <p:nvPr/>
          </p:nvGrpSpPr>
          <p:grpSpPr bwMode="auto">
            <a:xfrm rot="5400000">
              <a:off x="2324100" y="4457700"/>
              <a:ext cx="152400" cy="228600"/>
              <a:chOff x="864" y="1920"/>
              <a:chExt cx="239" cy="330"/>
            </a:xfrm>
          </p:grpSpPr>
          <p:sp>
            <p:nvSpPr>
              <p:cNvPr id="691" name="Oval 26"/>
              <p:cNvSpPr>
                <a:spLocks noChangeArrowheads="1"/>
              </p:cNvSpPr>
              <p:nvPr/>
            </p:nvSpPr>
            <p:spPr bwMode="auto">
              <a:xfrm flipV="1">
                <a:off x="864" y="2016"/>
                <a:ext cx="144" cy="144"/>
              </a:xfrm>
              <a:prstGeom prst="ellips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92" name="Arc 27"/>
              <p:cNvSpPr>
                <a:spLocks/>
              </p:cNvSpPr>
              <p:nvPr/>
            </p:nvSpPr>
            <p:spPr bwMode="auto">
              <a:xfrm>
                <a:off x="864" y="1920"/>
                <a:ext cx="239" cy="330"/>
              </a:xfrm>
              <a:custGeom>
                <a:avLst/>
                <a:gdLst>
                  <a:gd name="T0" fmla="*/ 0 w 21600"/>
                  <a:gd name="T1" fmla="*/ 0 h 42365"/>
                  <a:gd name="T2" fmla="*/ 1 w 21600"/>
                  <a:gd name="T3" fmla="*/ 3 h 42365"/>
                  <a:gd name="T4" fmla="*/ 0 w 21600"/>
                  <a:gd name="T5" fmla="*/ 1 h 4236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365"/>
                  <a:gd name="T11" fmla="*/ 21600 w 21600"/>
                  <a:gd name="T12" fmla="*/ 42365 h 4236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365" fill="none" extrusionOk="0">
                    <a:moveTo>
                      <a:pt x="3652" y="-1"/>
                    </a:moveTo>
                    <a:cubicBezTo>
                      <a:pt x="14020" y="1778"/>
                      <a:pt x="21600" y="10768"/>
                      <a:pt x="21600" y="21289"/>
                    </a:cubicBezTo>
                    <a:cubicBezTo>
                      <a:pt x="21600" y="31397"/>
                      <a:pt x="14590" y="40153"/>
                      <a:pt x="4727" y="42365"/>
                    </a:cubicBezTo>
                  </a:path>
                  <a:path w="21600" h="42365" stroke="0" extrusionOk="0">
                    <a:moveTo>
                      <a:pt x="3652" y="-1"/>
                    </a:moveTo>
                    <a:cubicBezTo>
                      <a:pt x="14020" y="1778"/>
                      <a:pt x="21600" y="10768"/>
                      <a:pt x="21600" y="21289"/>
                    </a:cubicBezTo>
                    <a:cubicBezTo>
                      <a:pt x="21600" y="31397"/>
                      <a:pt x="14590" y="40153"/>
                      <a:pt x="4727" y="42365"/>
                    </a:cubicBezTo>
                    <a:lnTo>
                      <a:pt x="0" y="21289"/>
                    </a:lnTo>
                    <a:close/>
                  </a:path>
                </a:pathLst>
              </a:cu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484" name="Group 28"/>
            <p:cNvGrpSpPr>
              <a:grpSpLocks/>
            </p:cNvGrpSpPr>
            <p:nvPr/>
          </p:nvGrpSpPr>
          <p:grpSpPr bwMode="auto">
            <a:xfrm>
              <a:off x="3505200" y="3962400"/>
              <a:ext cx="914400" cy="762000"/>
              <a:chOff x="672" y="2304"/>
              <a:chExt cx="624" cy="528"/>
            </a:xfrm>
          </p:grpSpPr>
          <p:sp>
            <p:nvSpPr>
              <p:cNvPr id="689" name="Freeform 29"/>
              <p:cNvSpPr>
                <a:spLocks/>
              </p:cNvSpPr>
              <p:nvPr/>
            </p:nvSpPr>
            <p:spPr bwMode="auto">
              <a:xfrm>
                <a:off x="672" y="2304"/>
                <a:ext cx="624" cy="528"/>
              </a:xfrm>
              <a:custGeom>
                <a:avLst/>
                <a:gdLst>
                  <a:gd name="T0" fmla="*/ 21 w 1213"/>
                  <a:gd name="T1" fmla="*/ 0 h 937"/>
                  <a:gd name="T2" fmla="*/ 128 w 1213"/>
                  <a:gd name="T3" fmla="*/ 4 h 937"/>
                  <a:gd name="T4" fmla="*/ 213 w 1213"/>
                  <a:gd name="T5" fmla="*/ 8 h 937"/>
                  <a:gd name="T6" fmla="*/ 353 w 1213"/>
                  <a:gd name="T7" fmla="*/ 8 h 937"/>
                  <a:gd name="T8" fmla="*/ 610 w 1213"/>
                  <a:gd name="T9" fmla="*/ 16 h 937"/>
                  <a:gd name="T10" fmla="*/ 615 w 1213"/>
                  <a:gd name="T11" fmla="*/ 5 h 937"/>
                  <a:gd name="T12" fmla="*/ 617 w 1213"/>
                  <a:gd name="T13" fmla="*/ 20 h 937"/>
                  <a:gd name="T14" fmla="*/ 614 w 1213"/>
                  <a:gd name="T15" fmla="*/ 63 h 937"/>
                  <a:gd name="T16" fmla="*/ 624 w 1213"/>
                  <a:gd name="T17" fmla="*/ 118 h 937"/>
                  <a:gd name="T18" fmla="*/ 614 w 1213"/>
                  <a:gd name="T19" fmla="*/ 165 h 937"/>
                  <a:gd name="T20" fmla="*/ 617 w 1213"/>
                  <a:gd name="T21" fmla="*/ 395 h 937"/>
                  <a:gd name="T22" fmla="*/ 614 w 1213"/>
                  <a:gd name="T23" fmla="*/ 528 h 937"/>
                  <a:gd name="T24" fmla="*/ 610 w 1213"/>
                  <a:gd name="T25" fmla="*/ 517 h 937"/>
                  <a:gd name="T26" fmla="*/ 364 w 1213"/>
                  <a:gd name="T27" fmla="*/ 517 h 937"/>
                  <a:gd name="T28" fmla="*/ 24 w 1213"/>
                  <a:gd name="T29" fmla="*/ 517 h 937"/>
                  <a:gd name="T30" fmla="*/ 14 w 1213"/>
                  <a:gd name="T31" fmla="*/ 481 h 937"/>
                  <a:gd name="T32" fmla="*/ 17 w 1213"/>
                  <a:gd name="T33" fmla="*/ 380 h 937"/>
                  <a:gd name="T34" fmla="*/ 21 w 1213"/>
                  <a:gd name="T35" fmla="*/ 290 h 937"/>
                  <a:gd name="T36" fmla="*/ 21 w 1213"/>
                  <a:gd name="T37" fmla="*/ 66 h 937"/>
                  <a:gd name="T38" fmla="*/ 21 w 1213"/>
                  <a:gd name="T39" fmla="*/ 0 h 93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213"/>
                  <a:gd name="T61" fmla="*/ 0 h 937"/>
                  <a:gd name="T62" fmla="*/ 1213 w 1213"/>
                  <a:gd name="T63" fmla="*/ 937 h 93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213" h="937">
                    <a:moveTo>
                      <a:pt x="41" y="0"/>
                    </a:moveTo>
                    <a:cubicBezTo>
                      <a:pt x="117" y="5"/>
                      <a:pt x="174" y="14"/>
                      <a:pt x="249" y="7"/>
                    </a:cubicBezTo>
                    <a:cubicBezTo>
                      <a:pt x="319" y="25"/>
                      <a:pt x="311" y="20"/>
                      <a:pt x="415" y="14"/>
                    </a:cubicBezTo>
                    <a:cubicBezTo>
                      <a:pt x="618" y="30"/>
                      <a:pt x="370" y="14"/>
                      <a:pt x="686" y="14"/>
                    </a:cubicBezTo>
                    <a:cubicBezTo>
                      <a:pt x="851" y="14"/>
                      <a:pt x="1020" y="28"/>
                      <a:pt x="1186" y="28"/>
                    </a:cubicBezTo>
                    <a:cubicBezTo>
                      <a:pt x="1189" y="21"/>
                      <a:pt x="1189" y="4"/>
                      <a:pt x="1196" y="8"/>
                    </a:cubicBezTo>
                    <a:cubicBezTo>
                      <a:pt x="1204" y="12"/>
                      <a:pt x="1199" y="26"/>
                      <a:pt x="1199" y="35"/>
                    </a:cubicBezTo>
                    <a:cubicBezTo>
                      <a:pt x="1198" y="61"/>
                      <a:pt x="1195" y="86"/>
                      <a:pt x="1193" y="112"/>
                    </a:cubicBezTo>
                    <a:cubicBezTo>
                      <a:pt x="1207" y="195"/>
                      <a:pt x="1198" y="164"/>
                      <a:pt x="1213" y="209"/>
                    </a:cubicBezTo>
                    <a:cubicBezTo>
                      <a:pt x="1208" y="239"/>
                      <a:pt x="1201" y="264"/>
                      <a:pt x="1193" y="292"/>
                    </a:cubicBezTo>
                    <a:cubicBezTo>
                      <a:pt x="1197" y="427"/>
                      <a:pt x="1186" y="567"/>
                      <a:pt x="1199" y="701"/>
                    </a:cubicBezTo>
                    <a:cubicBezTo>
                      <a:pt x="1189" y="836"/>
                      <a:pt x="1193" y="757"/>
                      <a:pt x="1193" y="937"/>
                    </a:cubicBezTo>
                    <a:cubicBezTo>
                      <a:pt x="1191" y="930"/>
                      <a:pt x="1193" y="917"/>
                      <a:pt x="1186" y="917"/>
                    </a:cubicBezTo>
                    <a:cubicBezTo>
                      <a:pt x="1027" y="909"/>
                      <a:pt x="867" y="922"/>
                      <a:pt x="707" y="917"/>
                    </a:cubicBezTo>
                    <a:cubicBezTo>
                      <a:pt x="485" y="925"/>
                      <a:pt x="268" y="917"/>
                      <a:pt x="47" y="917"/>
                    </a:cubicBezTo>
                    <a:cubicBezTo>
                      <a:pt x="41" y="896"/>
                      <a:pt x="27" y="854"/>
                      <a:pt x="27" y="854"/>
                    </a:cubicBezTo>
                    <a:cubicBezTo>
                      <a:pt x="29" y="794"/>
                      <a:pt x="34" y="734"/>
                      <a:pt x="34" y="674"/>
                    </a:cubicBezTo>
                    <a:cubicBezTo>
                      <a:pt x="34" y="613"/>
                      <a:pt x="22" y="572"/>
                      <a:pt x="41" y="514"/>
                    </a:cubicBezTo>
                    <a:cubicBezTo>
                      <a:pt x="35" y="388"/>
                      <a:pt x="0" y="240"/>
                      <a:pt x="41" y="118"/>
                    </a:cubicBezTo>
                    <a:cubicBezTo>
                      <a:pt x="32" y="33"/>
                      <a:pt x="31" y="72"/>
                      <a:pt x="41" y="0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90" name="Freeform 30"/>
              <p:cNvSpPr>
                <a:spLocks/>
              </p:cNvSpPr>
              <p:nvPr/>
            </p:nvSpPr>
            <p:spPr bwMode="auto">
              <a:xfrm>
                <a:off x="680" y="2471"/>
                <a:ext cx="611" cy="25"/>
              </a:xfrm>
              <a:custGeom>
                <a:avLst/>
                <a:gdLst>
                  <a:gd name="T0" fmla="*/ 0 w 611"/>
                  <a:gd name="T1" fmla="*/ 0 h 25"/>
                  <a:gd name="T2" fmla="*/ 278 w 611"/>
                  <a:gd name="T3" fmla="*/ 6 h 25"/>
                  <a:gd name="T4" fmla="*/ 611 w 611"/>
                  <a:gd name="T5" fmla="*/ 13 h 25"/>
                  <a:gd name="T6" fmla="*/ 0 60000 65536"/>
                  <a:gd name="T7" fmla="*/ 0 60000 65536"/>
                  <a:gd name="T8" fmla="*/ 0 60000 65536"/>
                  <a:gd name="T9" fmla="*/ 0 w 611"/>
                  <a:gd name="T10" fmla="*/ 0 h 25"/>
                  <a:gd name="T11" fmla="*/ 611 w 611"/>
                  <a:gd name="T12" fmla="*/ 25 h 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11" h="25">
                    <a:moveTo>
                      <a:pt x="0" y="0"/>
                    </a:moveTo>
                    <a:cubicBezTo>
                      <a:pt x="87" y="25"/>
                      <a:pt x="190" y="11"/>
                      <a:pt x="278" y="6"/>
                    </a:cubicBezTo>
                    <a:cubicBezTo>
                      <a:pt x="393" y="10"/>
                      <a:pt x="501" y="13"/>
                      <a:pt x="611" y="13"/>
                    </a:cubicBezTo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485" name="Text Box 31"/>
            <p:cNvSpPr txBox="1">
              <a:spLocks noChangeArrowheads="1"/>
            </p:cNvSpPr>
            <p:nvPr/>
          </p:nvSpPr>
          <p:spPr bwMode="auto">
            <a:xfrm>
              <a:off x="3505200" y="3962400"/>
              <a:ext cx="8350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Weld #2</a:t>
              </a:r>
            </a:p>
          </p:txBody>
        </p:sp>
        <p:sp>
          <p:nvSpPr>
            <p:cNvPr id="486" name="Text Box 32"/>
            <p:cNvSpPr txBox="1">
              <a:spLocks noChangeArrowheads="1"/>
            </p:cNvSpPr>
            <p:nvPr/>
          </p:nvSpPr>
          <p:spPr bwMode="auto">
            <a:xfrm>
              <a:off x="3581400" y="4419600"/>
              <a:ext cx="291471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grpSp>
          <p:nvGrpSpPr>
            <p:cNvPr id="487" name="Group 33"/>
            <p:cNvGrpSpPr>
              <a:grpSpLocks/>
            </p:cNvGrpSpPr>
            <p:nvPr/>
          </p:nvGrpSpPr>
          <p:grpSpPr bwMode="auto">
            <a:xfrm rot="5400000">
              <a:off x="3848100" y="4457700"/>
              <a:ext cx="152400" cy="228600"/>
              <a:chOff x="864" y="1920"/>
              <a:chExt cx="239" cy="330"/>
            </a:xfrm>
          </p:grpSpPr>
          <p:sp>
            <p:nvSpPr>
              <p:cNvPr id="687" name="Oval 34"/>
              <p:cNvSpPr>
                <a:spLocks noChangeArrowheads="1"/>
              </p:cNvSpPr>
              <p:nvPr/>
            </p:nvSpPr>
            <p:spPr bwMode="auto">
              <a:xfrm flipV="1">
                <a:off x="864" y="2016"/>
                <a:ext cx="144" cy="144"/>
              </a:xfrm>
              <a:prstGeom prst="ellips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88" name="Arc 35"/>
              <p:cNvSpPr>
                <a:spLocks/>
              </p:cNvSpPr>
              <p:nvPr/>
            </p:nvSpPr>
            <p:spPr bwMode="auto">
              <a:xfrm>
                <a:off x="864" y="1920"/>
                <a:ext cx="239" cy="330"/>
              </a:xfrm>
              <a:custGeom>
                <a:avLst/>
                <a:gdLst>
                  <a:gd name="T0" fmla="*/ 0 w 21600"/>
                  <a:gd name="T1" fmla="*/ 0 h 42365"/>
                  <a:gd name="T2" fmla="*/ 1 w 21600"/>
                  <a:gd name="T3" fmla="*/ 3 h 42365"/>
                  <a:gd name="T4" fmla="*/ 0 w 21600"/>
                  <a:gd name="T5" fmla="*/ 1 h 4236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365"/>
                  <a:gd name="T11" fmla="*/ 21600 w 21600"/>
                  <a:gd name="T12" fmla="*/ 42365 h 4236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365" fill="none" extrusionOk="0">
                    <a:moveTo>
                      <a:pt x="3652" y="-1"/>
                    </a:moveTo>
                    <a:cubicBezTo>
                      <a:pt x="14020" y="1778"/>
                      <a:pt x="21600" y="10768"/>
                      <a:pt x="21600" y="21289"/>
                    </a:cubicBezTo>
                    <a:cubicBezTo>
                      <a:pt x="21600" y="31397"/>
                      <a:pt x="14590" y="40153"/>
                      <a:pt x="4727" y="42365"/>
                    </a:cubicBezTo>
                  </a:path>
                  <a:path w="21600" h="42365" stroke="0" extrusionOk="0">
                    <a:moveTo>
                      <a:pt x="3652" y="-1"/>
                    </a:moveTo>
                    <a:cubicBezTo>
                      <a:pt x="14020" y="1778"/>
                      <a:pt x="21600" y="10768"/>
                      <a:pt x="21600" y="21289"/>
                    </a:cubicBezTo>
                    <a:cubicBezTo>
                      <a:pt x="21600" y="31397"/>
                      <a:pt x="14590" y="40153"/>
                      <a:pt x="4727" y="42365"/>
                    </a:cubicBezTo>
                    <a:lnTo>
                      <a:pt x="0" y="21289"/>
                    </a:lnTo>
                    <a:close/>
                  </a:path>
                </a:pathLst>
              </a:cu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488" name="Group 36"/>
            <p:cNvGrpSpPr>
              <a:grpSpLocks/>
            </p:cNvGrpSpPr>
            <p:nvPr/>
          </p:nvGrpSpPr>
          <p:grpSpPr bwMode="auto">
            <a:xfrm>
              <a:off x="5029200" y="3962400"/>
              <a:ext cx="914400" cy="762000"/>
              <a:chOff x="672" y="2304"/>
              <a:chExt cx="624" cy="528"/>
            </a:xfrm>
          </p:grpSpPr>
          <p:sp>
            <p:nvSpPr>
              <p:cNvPr id="685" name="Freeform 37"/>
              <p:cNvSpPr>
                <a:spLocks/>
              </p:cNvSpPr>
              <p:nvPr/>
            </p:nvSpPr>
            <p:spPr bwMode="auto">
              <a:xfrm>
                <a:off x="672" y="2304"/>
                <a:ext cx="624" cy="528"/>
              </a:xfrm>
              <a:custGeom>
                <a:avLst/>
                <a:gdLst>
                  <a:gd name="T0" fmla="*/ 21 w 1213"/>
                  <a:gd name="T1" fmla="*/ 0 h 937"/>
                  <a:gd name="T2" fmla="*/ 128 w 1213"/>
                  <a:gd name="T3" fmla="*/ 4 h 937"/>
                  <a:gd name="T4" fmla="*/ 213 w 1213"/>
                  <a:gd name="T5" fmla="*/ 8 h 937"/>
                  <a:gd name="T6" fmla="*/ 353 w 1213"/>
                  <a:gd name="T7" fmla="*/ 8 h 937"/>
                  <a:gd name="T8" fmla="*/ 610 w 1213"/>
                  <a:gd name="T9" fmla="*/ 16 h 937"/>
                  <a:gd name="T10" fmla="*/ 615 w 1213"/>
                  <a:gd name="T11" fmla="*/ 5 h 937"/>
                  <a:gd name="T12" fmla="*/ 617 w 1213"/>
                  <a:gd name="T13" fmla="*/ 20 h 937"/>
                  <a:gd name="T14" fmla="*/ 614 w 1213"/>
                  <a:gd name="T15" fmla="*/ 63 h 937"/>
                  <a:gd name="T16" fmla="*/ 624 w 1213"/>
                  <a:gd name="T17" fmla="*/ 118 h 937"/>
                  <a:gd name="T18" fmla="*/ 614 w 1213"/>
                  <a:gd name="T19" fmla="*/ 165 h 937"/>
                  <a:gd name="T20" fmla="*/ 617 w 1213"/>
                  <a:gd name="T21" fmla="*/ 395 h 937"/>
                  <a:gd name="T22" fmla="*/ 614 w 1213"/>
                  <a:gd name="T23" fmla="*/ 528 h 937"/>
                  <a:gd name="T24" fmla="*/ 610 w 1213"/>
                  <a:gd name="T25" fmla="*/ 517 h 937"/>
                  <a:gd name="T26" fmla="*/ 364 w 1213"/>
                  <a:gd name="T27" fmla="*/ 517 h 937"/>
                  <a:gd name="T28" fmla="*/ 24 w 1213"/>
                  <a:gd name="T29" fmla="*/ 517 h 937"/>
                  <a:gd name="T30" fmla="*/ 14 w 1213"/>
                  <a:gd name="T31" fmla="*/ 481 h 937"/>
                  <a:gd name="T32" fmla="*/ 17 w 1213"/>
                  <a:gd name="T33" fmla="*/ 380 h 937"/>
                  <a:gd name="T34" fmla="*/ 21 w 1213"/>
                  <a:gd name="T35" fmla="*/ 290 h 937"/>
                  <a:gd name="T36" fmla="*/ 21 w 1213"/>
                  <a:gd name="T37" fmla="*/ 66 h 937"/>
                  <a:gd name="T38" fmla="*/ 21 w 1213"/>
                  <a:gd name="T39" fmla="*/ 0 h 93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213"/>
                  <a:gd name="T61" fmla="*/ 0 h 937"/>
                  <a:gd name="T62" fmla="*/ 1213 w 1213"/>
                  <a:gd name="T63" fmla="*/ 937 h 93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213" h="937">
                    <a:moveTo>
                      <a:pt x="41" y="0"/>
                    </a:moveTo>
                    <a:cubicBezTo>
                      <a:pt x="117" y="5"/>
                      <a:pt x="174" y="14"/>
                      <a:pt x="249" y="7"/>
                    </a:cubicBezTo>
                    <a:cubicBezTo>
                      <a:pt x="319" y="25"/>
                      <a:pt x="311" y="20"/>
                      <a:pt x="415" y="14"/>
                    </a:cubicBezTo>
                    <a:cubicBezTo>
                      <a:pt x="618" y="30"/>
                      <a:pt x="370" y="14"/>
                      <a:pt x="686" y="14"/>
                    </a:cubicBezTo>
                    <a:cubicBezTo>
                      <a:pt x="851" y="14"/>
                      <a:pt x="1020" y="28"/>
                      <a:pt x="1186" y="28"/>
                    </a:cubicBezTo>
                    <a:cubicBezTo>
                      <a:pt x="1189" y="21"/>
                      <a:pt x="1189" y="4"/>
                      <a:pt x="1196" y="8"/>
                    </a:cubicBezTo>
                    <a:cubicBezTo>
                      <a:pt x="1204" y="12"/>
                      <a:pt x="1199" y="26"/>
                      <a:pt x="1199" y="35"/>
                    </a:cubicBezTo>
                    <a:cubicBezTo>
                      <a:pt x="1198" y="61"/>
                      <a:pt x="1195" y="86"/>
                      <a:pt x="1193" y="112"/>
                    </a:cubicBezTo>
                    <a:cubicBezTo>
                      <a:pt x="1207" y="195"/>
                      <a:pt x="1198" y="164"/>
                      <a:pt x="1213" y="209"/>
                    </a:cubicBezTo>
                    <a:cubicBezTo>
                      <a:pt x="1208" y="239"/>
                      <a:pt x="1201" y="264"/>
                      <a:pt x="1193" y="292"/>
                    </a:cubicBezTo>
                    <a:cubicBezTo>
                      <a:pt x="1197" y="427"/>
                      <a:pt x="1186" y="567"/>
                      <a:pt x="1199" y="701"/>
                    </a:cubicBezTo>
                    <a:cubicBezTo>
                      <a:pt x="1189" y="836"/>
                      <a:pt x="1193" y="757"/>
                      <a:pt x="1193" y="937"/>
                    </a:cubicBezTo>
                    <a:cubicBezTo>
                      <a:pt x="1191" y="930"/>
                      <a:pt x="1193" y="917"/>
                      <a:pt x="1186" y="917"/>
                    </a:cubicBezTo>
                    <a:cubicBezTo>
                      <a:pt x="1027" y="909"/>
                      <a:pt x="867" y="922"/>
                      <a:pt x="707" y="917"/>
                    </a:cubicBezTo>
                    <a:cubicBezTo>
                      <a:pt x="485" y="925"/>
                      <a:pt x="268" y="917"/>
                      <a:pt x="47" y="917"/>
                    </a:cubicBezTo>
                    <a:cubicBezTo>
                      <a:pt x="41" y="896"/>
                      <a:pt x="27" y="854"/>
                      <a:pt x="27" y="854"/>
                    </a:cubicBezTo>
                    <a:cubicBezTo>
                      <a:pt x="29" y="794"/>
                      <a:pt x="34" y="734"/>
                      <a:pt x="34" y="674"/>
                    </a:cubicBezTo>
                    <a:cubicBezTo>
                      <a:pt x="34" y="613"/>
                      <a:pt x="22" y="572"/>
                      <a:pt x="41" y="514"/>
                    </a:cubicBezTo>
                    <a:cubicBezTo>
                      <a:pt x="35" y="388"/>
                      <a:pt x="0" y="240"/>
                      <a:pt x="41" y="118"/>
                    </a:cubicBezTo>
                    <a:cubicBezTo>
                      <a:pt x="32" y="33"/>
                      <a:pt x="31" y="72"/>
                      <a:pt x="41" y="0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86" name="Freeform 38"/>
              <p:cNvSpPr>
                <a:spLocks/>
              </p:cNvSpPr>
              <p:nvPr/>
            </p:nvSpPr>
            <p:spPr bwMode="auto">
              <a:xfrm>
                <a:off x="680" y="2471"/>
                <a:ext cx="611" cy="25"/>
              </a:xfrm>
              <a:custGeom>
                <a:avLst/>
                <a:gdLst>
                  <a:gd name="T0" fmla="*/ 0 w 611"/>
                  <a:gd name="T1" fmla="*/ 0 h 25"/>
                  <a:gd name="T2" fmla="*/ 278 w 611"/>
                  <a:gd name="T3" fmla="*/ 6 h 25"/>
                  <a:gd name="T4" fmla="*/ 611 w 611"/>
                  <a:gd name="T5" fmla="*/ 13 h 25"/>
                  <a:gd name="T6" fmla="*/ 0 60000 65536"/>
                  <a:gd name="T7" fmla="*/ 0 60000 65536"/>
                  <a:gd name="T8" fmla="*/ 0 60000 65536"/>
                  <a:gd name="T9" fmla="*/ 0 w 611"/>
                  <a:gd name="T10" fmla="*/ 0 h 25"/>
                  <a:gd name="T11" fmla="*/ 611 w 611"/>
                  <a:gd name="T12" fmla="*/ 25 h 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11" h="25">
                    <a:moveTo>
                      <a:pt x="0" y="0"/>
                    </a:moveTo>
                    <a:cubicBezTo>
                      <a:pt x="87" y="25"/>
                      <a:pt x="190" y="11"/>
                      <a:pt x="278" y="6"/>
                    </a:cubicBezTo>
                    <a:cubicBezTo>
                      <a:pt x="393" y="10"/>
                      <a:pt x="501" y="13"/>
                      <a:pt x="611" y="13"/>
                    </a:cubicBezTo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489" name="Text Box 39"/>
            <p:cNvSpPr txBox="1">
              <a:spLocks noChangeArrowheads="1"/>
            </p:cNvSpPr>
            <p:nvPr/>
          </p:nvSpPr>
          <p:spPr bwMode="auto">
            <a:xfrm>
              <a:off x="5029200" y="3962400"/>
              <a:ext cx="8159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Assy #1</a:t>
              </a:r>
            </a:p>
          </p:txBody>
        </p:sp>
        <p:sp>
          <p:nvSpPr>
            <p:cNvPr id="490" name="Text Box 40"/>
            <p:cNvSpPr txBox="1">
              <a:spLocks noChangeArrowheads="1"/>
            </p:cNvSpPr>
            <p:nvPr/>
          </p:nvSpPr>
          <p:spPr bwMode="auto">
            <a:xfrm>
              <a:off x="5105400" y="4419600"/>
              <a:ext cx="291471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grpSp>
          <p:nvGrpSpPr>
            <p:cNvPr id="491" name="Group 41"/>
            <p:cNvGrpSpPr>
              <a:grpSpLocks/>
            </p:cNvGrpSpPr>
            <p:nvPr/>
          </p:nvGrpSpPr>
          <p:grpSpPr bwMode="auto">
            <a:xfrm rot="5400000">
              <a:off x="5372100" y="4457700"/>
              <a:ext cx="152400" cy="228600"/>
              <a:chOff x="864" y="1920"/>
              <a:chExt cx="239" cy="330"/>
            </a:xfrm>
          </p:grpSpPr>
          <p:sp>
            <p:nvSpPr>
              <p:cNvPr id="683" name="Oval 42"/>
              <p:cNvSpPr>
                <a:spLocks noChangeArrowheads="1"/>
              </p:cNvSpPr>
              <p:nvPr/>
            </p:nvSpPr>
            <p:spPr bwMode="auto">
              <a:xfrm flipV="1">
                <a:off x="864" y="2016"/>
                <a:ext cx="144" cy="144"/>
              </a:xfrm>
              <a:prstGeom prst="ellips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84" name="Arc 43"/>
              <p:cNvSpPr>
                <a:spLocks/>
              </p:cNvSpPr>
              <p:nvPr/>
            </p:nvSpPr>
            <p:spPr bwMode="auto">
              <a:xfrm>
                <a:off x="864" y="1920"/>
                <a:ext cx="239" cy="330"/>
              </a:xfrm>
              <a:custGeom>
                <a:avLst/>
                <a:gdLst>
                  <a:gd name="T0" fmla="*/ 0 w 21600"/>
                  <a:gd name="T1" fmla="*/ 0 h 42365"/>
                  <a:gd name="T2" fmla="*/ 1 w 21600"/>
                  <a:gd name="T3" fmla="*/ 3 h 42365"/>
                  <a:gd name="T4" fmla="*/ 0 w 21600"/>
                  <a:gd name="T5" fmla="*/ 1 h 4236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365"/>
                  <a:gd name="T11" fmla="*/ 21600 w 21600"/>
                  <a:gd name="T12" fmla="*/ 42365 h 4236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365" fill="none" extrusionOk="0">
                    <a:moveTo>
                      <a:pt x="3652" y="-1"/>
                    </a:moveTo>
                    <a:cubicBezTo>
                      <a:pt x="14020" y="1778"/>
                      <a:pt x="21600" y="10768"/>
                      <a:pt x="21600" y="21289"/>
                    </a:cubicBezTo>
                    <a:cubicBezTo>
                      <a:pt x="21600" y="31397"/>
                      <a:pt x="14590" y="40153"/>
                      <a:pt x="4727" y="42365"/>
                    </a:cubicBezTo>
                  </a:path>
                  <a:path w="21600" h="42365" stroke="0" extrusionOk="0">
                    <a:moveTo>
                      <a:pt x="3652" y="-1"/>
                    </a:moveTo>
                    <a:cubicBezTo>
                      <a:pt x="14020" y="1778"/>
                      <a:pt x="21600" y="10768"/>
                      <a:pt x="21600" y="21289"/>
                    </a:cubicBezTo>
                    <a:cubicBezTo>
                      <a:pt x="21600" y="31397"/>
                      <a:pt x="14590" y="40153"/>
                      <a:pt x="4727" y="42365"/>
                    </a:cubicBezTo>
                    <a:lnTo>
                      <a:pt x="0" y="21289"/>
                    </a:lnTo>
                    <a:close/>
                  </a:path>
                </a:pathLst>
              </a:cu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492" name="Group 44"/>
            <p:cNvGrpSpPr>
              <a:grpSpLocks/>
            </p:cNvGrpSpPr>
            <p:nvPr/>
          </p:nvGrpSpPr>
          <p:grpSpPr bwMode="auto">
            <a:xfrm>
              <a:off x="6553200" y="3962400"/>
              <a:ext cx="914400" cy="762000"/>
              <a:chOff x="672" y="2304"/>
              <a:chExt cx="624" cy="528"/>
            </a:xfrm>
          </p:grpSpPr>
          <p:sp>
            <p:nvSpPr>
              <p:cNvPr id="681" name="Freeform 45"/>
              <p:cNvSpPr>
                <a:spLocks/>
              </p:cNvSpPr>
              <p:nvPr/>
            </p:nvSpPr>
            <p:spPr bwMode="auto">
              <a:xfrm>
                <a:off x="672" y="2304"/>
                <a:ext cx="624" cy="528"/>
              </a:xfrm>
              <a:custGeom>
                <a:avLst/>
                <a:gdLst>
                  <a:gd name="T0" fmla="*/ 21 w 1213"/>
                  <a:gd name="T1" fmla="*/ 0 h 937"/>
                  <a:gd name="T2" fmla="*/ 128 w 1213"/>
                  <a:gd name="T3" fmla="*/ 4 h 937"/>
                  <a:gd name="T4" fmla="*/ 213 w 1213"/>
                  <a:gd name="T5" fmla="*/ 8 h 937"/>
                  <a:gd name="T6" fmla="*/ 353 w 1213"/>
                  <a:gd name="T7" fmla="*/ 8 h 937"/>
                  <a:gd name="T8" fmla="*/ 610 w 1213"/>
                  <a:gd name="T9" fmla="*/ 16 h 937"/>
                  <a:gd name="T10" fmla="*/ 615 w 1213"/>
                  <a:gd name="T11" fmla="*/ 5 h 937"/>
                  <a:gd name="T12" fmla="*/ 617 w 1213"/>
                  <a:gd name="T13" fmla="*/ 20 h 937"/>
                  <a:gd name="T14" fmla="*/ 614 w 1213"/>
                  <a:gd name="T15" fmla="*/ 63 h 937"/>
                  <a:gd name="T16" fmla="*/ 624 w 1213"/>
                  <a:gd name="T17" fmla="*/ 118 h 937"/>
                  <a:gd name="T18" fmla="*/ 614 w 1213"/>
                  <a:gd name="T19" fmla="*/ 165 h 937"/>
                  <a:gd name="T20" fmla="*/ 617 w 1213"/>
                  <a:gd name="T21" fmla="*/ 395 h 937"/>
                  <a:gd name="T22" fmla="*/ 614 w 1213"/>
                  <a:gd name="T23" fmla="*/ 528 h 937"/>
                  <a:gd name="T24" fmla="*/ 610 w 1213"/>
                  <a:gd name="T25" fmla="*/ 517 h 937"/>
                  <a:gd name="T26" fmla="*/ 364 w 1213"/>
                  <a:gd name="T27" fmla="*/ 517 h 937"/>
                  <a:gd name="T28" fmla="*/ 24 w 1213"/>
                  <a:gd name="T29" fmla="*/ 517 h 937"/>
                  <a:gd name="T30" fmla="*/ 14 w 1213"/>
                  <a:gd name="T31" fmla="*/ 481 h 937"/>
                  <a:gd name="T32" fmla="*/ 17 w 1213"/>
                  <a:gd name="T33" fmla="*/ 380 h 937"/>
                  <a:gd name="T34" fmla="*/ 21 w 1213"/>
                  <a:gd name="T35" fmla="*/ 290 h 937"/>
                  <a:gd name="T36" fmla="*/ 21 w 1213"/>
                  <a:gd name="T37" fmla="*/ 66 h 937"/>
                  <a:gd name="T38" fmla="*/ 21 w 1213"/>
                  <a:gd name="T39" fmla="*/ 0 h 93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213"/>
                  <a:gd name="T61" fmla="*/ 0 h 937"/>
                  <a:gd name="T62" fmla="*/ 1213 w 1213"/>
                  <a:gd name="T63" fmla="*/ 937 h 93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213" h="937">
                    <a:moveTo>
                      <a:pt x="41" y="0"/>
                    </a:moveTo>
                    <a:cubicBezTo>
                      <a:pt x="117" y="5"/>
                      <a:pt x="174" y="14"/>
                      <a:pt x="249" y="7"/>
                    </a:cubicBezTo>
                    <a:cubicBezTo>
                      <a:pt x="319" y="25"/>
                      <a:pt x="311" y="20"/>
                      <a:pt x="415" y="14"/>
                    </a:cubicBezTo>
                    <a:cubicBezTo>
                      <a:pt x="618" y="30"/>
                      <a:pt x="370" y="14"/>
                      <a:pt x="686" y="14"/>
                    </a:cubicBezTo>
                    <a:cubicBezTo>
                      <a:pt x="851" y="14"/>
                      <a:pt x="1020" y="28"/>
                      <a:pt x="1186" y="28"/>
                    </a:cubicBezTo>
                    <a:cubicBezTo>
                      <a:pt x="1189" y="21"/>
                      <a:pt x="1189" y="4"/>
                      <a:pt x="1196" y="8"/>
                    </a:cubicBezTo>
                    <a:cubicBezTo>
                      <a:pt x="1204" y="12"/>
                      <a:pt x="1199" y="26"/>
                      <a:pt x="1199" y="35"/>
                    </a:cubicBezTo>
                    <a:cubicBezTo>
                      <a:pt x="1198" y="61"/>
                      <a:pt x="1195" y="86"/>
                      <a:pt x="1193" y="112"/>
                    </a:cubicBezTo>
                    <a:cubicBezTo>
                      <a:pt x="1207" y="195"/>
                      <a:pt x="1198" y="164"/>
                      <a:pt x="1213" y="209"/>
                    </a:cubicBezTo>
                    <a:cubicBezTo>
                      <a:pt x="1208" y="239"/>
                      <a:pt x="1201" y="264"/>
                      <a:pt x="1193" y="292"/>
                    </a:cubicBezTo>
                    <a:cubicBezTo>
                      <a:pt x="1197" y="427"/>
                      <a:pt x="1186" y="567"/>
                      <a:pt x="1199" y="701"/>
                    </a:cubicBezTo>
                    <a:cubicBezTo>
                      <a:pt x="1189" y="836"/>
                      <a:pt x="1193" y="757"/>
                      <a:pt x="1193" y="937"/>
                    </a:cubicBezTo>
                    <a:cubicBezTo>
                      <a:pt x="1191" y="930"/>
                      <a:pt x="1193" y="917"/>
                      <a:pt x="1186" y="917"/>
                    </a:cubicBezTo>
                    <a:cubicBezTo>
                      <a:pt x="1027" y="909"/>
                      <a:pt x="867" y="922"/>
                      <a:pt x="707" y="917"/>
                    </a:cubicBezTo>
                    <a:cubicBezTo>
                      <a:pt x="485" y="925"/>
                      <a:pt x="268" y="917"/>
                      <a:pt x="47" y="917"/>
                    </a:cubicBezTo>
                    <a:cubicBezTo>
                      <a:pt x="41" y="896"/>
                      <a:pt x="27" y="854"/>
                      <a:pt x="27" y="854"/>
                    </a:cubicBezTo>
                    <a:cubicBezTo>
                      <a:pt x="29" y="794"/>
                      <a:pt x="34" y="734"/>
                      <a:pt x="34" y="674"/>
                    </a:cubicBezTo>
                    <a:cubicBezTo>
                      <a:pt x="34" y="613"/>
                      <a:pt x="22" y="572"/>
                      <a:pt x="41" y="514"/>
                    </a:cubicBezTo>
                    <a:cubicBezTo>
                      <a:pt x="35" y="388"/>
                      <a:pt x="0" y="240"/>
                      <a:pt x="41" y="118"/>
                    </a:cubicBezTo>
                    <a:cubicBezTo>
                      <a:pt x="32" y="33"/>
                      <a:pt x="31" y="72"/>
                      <a:pt x="41" y="0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82" name="Freeform 46"/>
              <p:cNvSpPr>
                <a:spLocks/>
              </p:cNvSpPr>
              <p:nvPr/>
            </p:nvSpPr>
            <p:spPr bwMode="auto">
              <a:xfrm>
                <a:off x="680" y="2471"/>
                <a:ext cx="611" cy="25"/>
              </a:xfrm>
              <a:custGeom>
                <a:avLst/>
                <a:gdLst>
                  <a:gd name="T0" fmla="*/ 0 w 611"/>
                  <a:gd name="T1" fmla="*/ 0 h 25"/>
                  <a:gd name="T2" fmla="*/ 278 w 611"/>
                  <a:gd name="T3" fmla="*/ 6 h 25"/>
                  <a:gd name="T4" fmla="*/ 611 w 611"/>
                  <a:gd name="T5" fmla="*/ 13 h 25"/>
                  <a:gd name="T6" fmla="*/ 0 60000 65536"/>
                  <a:gd name="T7" fmla="*/ 0 60000 65536"/>
                  <a:gd name="T8" fmla="*/ 0 60000 65536"/>
                  <a:gd name="T9" fmla="*/ 0 w 611"/>
                  <a:gd name="T10" fmla="*/ 0 h 25"/>
                  <a:gd name="T11" fmla="*/ 611 w 611"/>
                  <a:gd name="T12" fmla="*/ 25 h 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11" h="25">
                    <a:moveTo>
                      <a:pt x="0" y="0"/>
                    </a:moveTo>
                    <a:cubicBezTo>
                      <a:pt x="87" y="25"/>
                      <a:pt x="190" y="11"/>
                      <a:pt x="278" y="6"/>
                    </a:cubicBezTo>
                    <a:cubicBezTo>
                      <a:pt x="393" y="10"/>
                      <a:pt x="501" y="13"/>
                      <a:pt x="611" y="13"/>
                    </a:cubicBezTo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493" name="Text Box 47"/>
            <p:cNvSpPr txBox="1">
              <a:spLocks noChangeArrowheads="1"/>
            </p:cNvSpPr>
            <p:nvPr/>
          </p:nvSpPr>
          <p:spPr bwMode="auto">
            <a:xfrm>
              <a:off x="6553200" y="3962400"/>
              <a:ext cx="8159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Assy #2</a:t>
              </a:r>
            </a:p>
          </p:txBody>
        </p:sp>
        <p:sp>
          <p:nvSpPr>
            <p:cNvPr id="494" name="Text Box 48"/>
            <p:cNvSpPr txBox="1">
              <a:spLocks noChangeArrowheads="1"/>
            </p:cNvSpPr>
            <p:nvPr/>
          </p:nvSpPr>
          <p:spPr bwMode="auto">
            <a:xfrm>
              <a:off x="6629400" y="4419600"/>
              <a:ext cx="291471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</a:t>
              </a:r>
            </a:p>
          </p:txBody>
        </p:sp>
        <p:grpSp>
          <p:nvGrpSpPr>
            <p:cNvPr id="495" name="Group 49"/>
            <p:cNvGrpSpPr>
              <a:grpSpLocks/>
            </p:cNvGrpSpPr>
            <p:nvPr/>
          </p:nvGrpSpPr>
          <p:grpSpPr bwMode="auto">
            <a:xfrm rot="5400000">
              <a:off x="6896100" y="4457700"/>
              <a:ext cx="152400" cy="228600"/>
              <a:chOff x="864" y="1920"/>
              <a:chExt cx="239" cy="330"/>
            </a:xfrm>
          </p:grpSpPr>
          <p:sp>
            <p:nvSpPr>
              <p:cNvPr id="679" name="Oval 50"/>
              <p:cNvSpPr>
                <a:spLocks noChangeArrowheads="1"/>
              </p:cNvSpPr>
              <p:nvPr/>
            </p:nvSpPr>
            <p:spPr bwMode="auto">
              <a:xfrm flipV="1">
                <a:off x="864" y="2016"/>
                <a:ext cx="144" cy="144"/>
              </a:xfrm>
              <a:prstGeom prst="ellips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80" name="Arc 51"/>
              <p:cNvSpPr>
                <a:spLocks/>
              </p:cNvSpPr>
              <p:nvPr/>
            </p:nvSpPr>
            <p:spPr bwMode="auto">
              <a:xfrm>
                <a:off x="864" y="1920"/>
                <a:ext cx="239" cy="330"/>
              </a:xfrm>
              <a:custGeom>
                <a:avLst/>
                <a:gdLst>
                  <a:gd name="T0" fmla="*/ 0 w 21600"/>
                  <a:gd name="T1" fmla="*/ 0 h 42365"/>
                  <a:gd name="T2" fmla="*/ 1 w 21600"/>
                  <a:gd name="T3" fmla="*/ 3 h 42365"/>
                  <a:gd name="T4" fmla="*/ 0 w 21600"/>
                  <a:gd name="T5" fmla="*/ 1 h 42365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42365"/>
                  <a:gd name="T11" fmla="*/ 21600 w 21600"/>
                  <a:gd name="T12" fmla="*/ 42365 h 4236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42365" fill="none" extrusionOk="0">
                    <a:moveTo>
                      <a:pt x="3652" y="-1"/>
                    </a:moveTo>
                    <a:cubicBezTo>
                      <a:pt x="14020" y="1778"/>
                      <a:pt x="21600" y="10768"/>
                      <a:pt x="21600" y="21289"/>
                    </a:cubicBezTo>
                    <a:cubicBezTo>
                      <a:pt x="21600" y="31397"/>
                      <a:pt x="14590" y="40153"/>
                      <a:pt x="4727" y="42365"/>
                    </a:cubicBezTo>
                  </a:path>
                  <a:path w="21600" h="42365" stroke="0" extrusionOk="0">
                    <a:moveTo>
                      <a:pt x="3652" y="-1"/>
                    </a:moveTo>
                    <a:cubicBezTo>
                      <a:pt x="14020" y="1778"/>
                      <a:pt x="21600" y="10768"/>
                      <a:pt x="21600" y="21289"/>
                    </a:cubicBezTo>
                    <a:cubicBezTo>
                      <a:pt x="21600" y="31397"/>
                      <a:pt x="14590" y="40153"/>
                      <a:pt x="4727" y="42365"/>
                    </a:cubicBezTo>
                    <a:lnTo>
                      <a:pt x="0" y="21289"/>
                    </a:lnTo>
                    <a:close/>
                  </a:path>
                </a:pathLst>
              </a:cu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496" name="Group 52"/>
            <p:cNvGrpSpPr>
              <a:grpSpLocks/>
            </p:cNvGrpSpPr>
            <p:nvPr/>
          </p:nvGrpSpPr>
          <p:grpSpPr bwMode="auto">
            <a:xfrm>
              <a:off x="8077200" y="3962400"/>
              <a:ext cx="914400" cy="762000"/>
              <a:chOff x="672" y="2304"/>
              <a:chExt cx="624" cy="528"/>
            </a:xfrm>
          </p:grpSpPr>
          <p:sp>
            <p:nvSpPr>
              <p:cNvPr id="677" name="Freeform 53"/>
              <p:cNvSpPr>
                <a:spLocks/>
              </p:cNvSpPr>
              <p:nvPr/>
            </p:nvSpPr>
            <p:spPr bwMode="auto">
              <a:xfrm>
                <a:off x="672" y="2304"/>
                <a:ext cx="624" cy="528"/>
              </a:xfrm>
              <a:custGeom>
                <a:avLst/>
                <a:gdLst>
                  <a:gd name="T0" fmla="*/ 21 w 1213"/>
                  <a:gd name="T1" fmla="*/ 0 h 937"/>
                  <a:gd name="T2" fmla="*/ 128 w 1213"/>
                  <a:gd name="T3" fmla="*/ 4 h 937"/>
                  <a:gd name="T4" fmla="*/ 213 w 1213"/>
                  <a:gd name="T5" fmla="*/ 8 h 937"/>
                  <a:gd name="T6" fmla="*/ 353 w 1213"/>
                  <a:gd name="T7" fmla="*/ 8 h 937"/>
                  <a:gd name="T8" fmla="*/ 610 w 1213"/>
                  <a:gd name="T9" fmla="*/ 16 h 937"/>
                  <a:gd name="T10" fmla="*/ 615 w 1213"/>
                  <a:gd name="T11" fmla="*/ 5 h 937"/>
                  <a:gd name="T12" fmla="*/ 617 w 1213"/>
                  <a:gd name="T13" fmla="*/ 20 h 937"/>
                  <a:gd name="T14" fmla="*/ 614 w 1213"/>
                  <a:gd name="T15" fmla="*/ 63 h 937"/>
                  <a:gd name="T16" fmla="*/ 624 w 1213"/>
                  <a:gd name="T17" fmla="*/ 118 h 937"/>
                  <a:gd name="T18" fmla="*/ 614 w 1213"/>
                  <a:gd name="T19" fmla="*/ 165 h 937"/>
                  <a:gd name="T20" fmla="*/ 617 w 1213"/>
                  <a:gd name="T21" fmla="*/ 395 h 937"/>
                  <a:gd name="T22" fmla="*/ 614 w 1213"/>
                  <a:gd name="T23" fmla="*/ 528 h 937"/>
                  <a:gd name="T24" fmla="*/ 610 w 1213"/>
                  <a:gd name="T25" fmla="*/ 517 h 937"/>
                  <a:gd name="T26" fmla="*/ 364 w 1213"/>
                  <a:gd name="T27" fmla="*/ 517 h 937"/>
                  <a:gd name="T28" fmla="*/ 24 w 1213"/>
                  <a:gd name="T29" fmla="*/ 517 h 937"/>
                  <a:gd name="T30" fmla="*/ 14 w 1213"/>
                  <a:gd name="T31" fmla="*/ 481 h 937"/>
                  <a:gd name="T32" fmla="*/ 17 w 1213"/>
                  <a:gd name="T33" fmla="*/ 380 h 937"/>
                  <a:gd name="T34" fmla="*/ 21 w 1213"/>
                  <a:gd name="T35" fmla="*/ 290 h 937"/>
                  <a:gd name="T36" fmla="*/ 21 w 1213"/>
                  <a:gd name="T37" fmla="*/ 66 h 937"/>
                  <a:gd name="T38" fmla="*/ 21 w 1213"/>
                  <a:gd name="T39" fmla="*/ 0 h 93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213"/>
                  <a:gd name="T61" fmla="*/ 0 h 937"/>
                  <a:gd name="T62" fmla="*/ 1213 w 1213"/>
                  <a:gd name="T63" fmla="*/ 937 h 93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213" h="937">
                    <a:moveTo>
                      <a:pt x="41" y="0"/>
                    </a:moveTo>
                    <a:cubicBezTo>
                      <a:pt x="117" y="5"/>
                      <a:pt x="174" y="14"/>
                      <a:pt x="249" y="7"/>
                    </a:cubicBezTo>
                    <a:cubicBezTo>
                      <a:pt x="319" y="25"/>
                      <a:pt x="311" y="20"/>
                      <a:pt x="415" y="14"/>
                    </a:cubicBezTo>
                    <a:cubicBezTo>
                      <a:pt x="618" y="30"/>
                      <a:pt x="370" y="14"/>
                      <a:pt x="686" y="14"/>
                    </a:cubicBezTo>
                    <a:cubicBezTo>
                      <a:pt x="851" y="14"/>
                      <a:pt x="1020" y="28"/>
                      <a:pt x="1186" y="28"/>
                    </a:cubicBezTo>
                    <a:cubicBezTo>
                      <a:pt x="1189" y="21"/>
                      <a:pt x="1189" y="4"/>
                      <a:pt x="1196" y="8"/>
                    </a:cubicBezTo>
                    <a:cubicBezTo>
                      <a:pt x="1204" y="12"/>
                      <a:pt x="1199" y="26"/>
                      <a:pt x="1199" y="35"/>
                    </a:cubicBezTo>
                    <a:cubicBezTo>
                      <a:pt x="1198" y="61"/>
                      <a:pt x="1195" y="86"/>
                      <a:pt x="1193" y="112"/>
                    </a:cubicBezTo>
                    <a:cubicBezTo>
                      <a:pt x="1207" y="195"/>
                      <a:pt x="1198" y="164"/>
                      <a:pt x="1213" y="209"/>
                    </a:cubicBezTo>
                    <a:cubicBezTo>
                      <a:pt x="1208" y="239"/>
                      <a:pt x="1201" y="264"/>
                      <a:pt x="1193" y="292"/>
                    </a:cubicBezTo>
                    <a:cubicBezTo>
                      <a:pt x="1197" y="427"/>
                      <a:pt x="1186" y="567"/>
                      <a:pt x="1199" y="701"/>
                    </a:cubicBezTo>
                    <a:cubicBezTo>
                      <a:pt x="1189" y="836"/>
                      <a:pt x="1193" y="757"/>
                      <a:pt x="1193" y="937"/>
                    </a:cubicBezTo>
                    <a:cubicBezTo>
                      <a:pt x="1191" y="930"/>
                      <a:pt x="1193" y="917"/>
                      <a:pt x="1186" y="917"/>
                    </a:cubicBezTo>
                    <a:cubicBezTo>
                      <a:pt x="1027" y="909"/>
                      <a:pt x="867" y="922"/>
                      <a:pt x="707" y="917"/>
                    </a:cubicBezTo>
                    <a:cubicBezTo>
                      <a:pt x="485" y="925"/>
                      <a:pt x="268" y="917"/>
                      <a:pt x="47" y="917"/>
                    </a:cubicBezTo>
                    <a:cubicBezTo>
                      <a:pt x="41" y="896"/>
                      <a:pt x="27" y="854"/>
                      <a:pt x="27" y="854"/>
                    </a:cubicBezTo>
                    <a:cubicBezTo>
                      <a:pt x="29" y="794"/>
                      <a:pt x="34" y="734"/>
                      <a:pt x="34" y="674"/>
                    </a:cubicBezTo>
                    <a:cubicBezTo>
                      <a:pt x="34" y="613"/>
                      <a:pt x="22" y="572"/>
                      <a:pt x="41" y="514"/>
                    </a:cubicBezTo>
                    <a:cubicBezTo>
                      <a:pt x="35" y="388"/>
                      <a:pt x="0" y="240"/>
                      <a:pt x="41" y="118"/>
                    </a:cubicBezTo>
                    <a:cubicBezTo>
                      <a:pt x="32" y="33"/>
                      <a:pt x="31" y="72"/>
                      <a:pt x="41" y="0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78" name="Freeform 54"/>
              <p:cNvSpPr>
                <a:spLocks/>
              </p:cNvSpPr>
              <p:nvPr/>
            </p:nvSpPr>
            <p:spPr bwMode="auto">
              <a:xfrm>
                <a:off x="680" y="2471"/>
                <a:ext cx="611" cy="25"/>
              </a:xfrm>
              <a:custGeom>
                <a:avLst/>
                <a:gdLst>
                  <a:gd name="T0" fmla="*/ 0 w 611"/>
                  <a:gd name="T1" fmla="*/ 0 h 25"/>
                  <a:gd name="T2" fmla="*/ 278 w 611"/>
                  <a:gd name="T3" fmla="*/ 6 h 25"/>
                  <a:gd name="T4" fmla="*/ 611 w 611"/>
                  <a:gd name="T5" fmla="*/ 13 h 25"/>
                  <a:gd name="T6" fmla="*/ 0 60000 65536"/>
                  <a:gd name="T7" fmla="*/ 0 60000 65536"/>
                  <a:gd name="T8" fmla="*/ 0 60000 65536"/>
                  <a:gd name="T9" fmla="*/ 0 w 611"/>
                  <a:gd name="T10" fmla="*/ 0 h 25"/>
                  <a:gd name="T11" fmla="*/ 611 w 611"/>
                  <a:gd name="T12" fmla="*/ 25 h 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11" h="25">
                    <a:moveTo>
                      <a:pt x="0" y="0"/>
                    </a:moveTo>
                    <a:cubicBezTo>
                      <a:pt x="87" y="25"/>
                      <a:pt x="190" y="11"/>
                      <a:pt x="278" y="6"/>
                    </a:cubicBezTo>
                    <a:cubicBezTo>
                      <a:pt x="393" y="10"/>
                      <a:pt x="501" y="13"/>
                      <a:pt x="611" y="13"/>
                    </a:cubicBezTo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497" name="Text Box 55"/>
            <p:cNvSpPr txBox="1">
              <a:spLocks noChangeArrowheads="1"/>
            </p:cNvSpPr>
            <p:nvPr/>
          </p:nvSpPr>
          <p:spPr bwMode="auto">
            <a:xfrm>
              <a:off x="8077200" y="3962400"/>
              <a:ext cx="87471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Shipping</a:t>
              </a:r>
            </a:p>
          </p:txBody>
        </p:sp>
        <p:sp>
          <p:nvSpPr>
            <p:cNvPr id="498" name="Text Box 56"/>
            <p:cNvSpPr txBox="1">
              <a:spLocks noChangeArrowheads="1"/>
            </p:cNvSpPr>
            <p:nvPr/>
          </p:nvSpPr>
          <p:spPr bwMode="auto">
            <a:xfrm>
              <a:off x="8153400" y="4191000"/>
              <a:ext cx="8334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Staging</a:t>
              </a:r>
            </a:p>
          </p:txBody>
        </p:sp>
        <p:sp>
          <p:nvSpPr>
            <p:cNvPr id="499" name="Rectangle 57"/>
            <p:cNvSpPr>
              <a:spLocks noChangeArrowheads="1"/>
            </p:cNvSpPr>
            <p:nvPr/>
          </p:nvSpPr>
          <p:spPr bwMode="auto">
            <a:xfrm>
              <a:off x="533400" y="4800600"/>
              <a:ext cx="914400" cy="1143000"/>
            </a:xfrm>
            <a:prstGeom prst="rect">
              <a:avLst/>
            </a:prstGeom>
            <a:noFill/>
            <a:ln w="15875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0" name="Line 58"/>
            <p:cNvSpPr>
              <a:spLocks noChangeShapeType="1"/>
            </p:cNvSpPr>
            <p:nvPr/>
          </p:nvSpPr>
          <p:spPr bwMode="auto">
            <a:xfrm>
              <a:off x="533400" y="5029200"/>
              <a:ext cx="914400" cy="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1" name="Line 59"/>
            <p:cNvSpPr>
              <a:spLocks noChangeShapeType="1"/>
            </p:cNvSpPr>
            <p:nvPr/>
          </p:nvSpPr>
          <p:spPr bwMode="auto">
            <a:xfrm>
              <a:off x="533400" y="5257800"/>
              <a:ext cx="914400" cy="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2" name="Line 60"/>
            <p:cNvSpPr>
              <a:spLocks noChangeShapeType="1"/>
            </p:cNvSpPr>
            <p:nvPr/>
          </p:nvSpPr>
          <p:spPr bwMode="auto">
            <a:xfrm>
              <a:off x="533400" y="5486400"/>
              <a:ext cx="914400" cy="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3" name="Line 61"/>
            <p:cNvSpPr>
              <a:spLocks noChangeShapeType="1"/>
            </p:cNvSpPr>
            <p:nvPr/>
          </p:nvSpPr>
          <p:spPr bwMode="auto">
            <a:xfrm>
              <a:off x="533400" y="5715000"/>
              <a:ext cx="914400" cy="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4" name="Text Box 62"/>
            <p:cNvSpPr txBox="1">
              <a:spLocks noChangeArrowheads="1"/>
            </p:cNvSpPr>
            <p:nvPr/>
          </p:nvSpPr>
          <p:spPr bwMode="auto">
            <a:xfrm>
              <a:off x="533400" y="4800600"/>
              <a:ext cx="9906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CT = 1 s</a:t>
              </a:r>
            </a:p>
          </p:txBody>
        </p:sp>
        <p:sp>
          <p:nvSpPr>
            <p:cNvPr id="505" name="Text Box 63"/>
            <p:cNvSpPr txBox="1">
              <a:spLocks noChangeArrowheads="1"/>
            </p:cNvSpPr>
            <p:nvPr/>
          </p:nvSpPr>
          <p:spPr bwMode="auto">
            <a:xfrm>
              <a:off x="533400" y="5029200"/>
              <a:ext cx="9906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CO = 1h</a:t>
              </a:r>
            </a:p>
          </p:txBody>
        </p:sp>
        <p:sp>
          <p:nvSpPr>
            <p:cNvPr id="506" name="Text Box 64"/>
            <p:cNvSpPr txBox="1">
              <a:spLocks noChangeArrowheads="1"/>
            </p:cNvSpPr>
            <p:nvPr/>
          </p:nvSpPr>
          <p:spPr bwMode="auto">
            <a:xfrm>
              <a:off x="457200" y="5257800"/>
              <a:ext cx="11430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U/T = 85%</a:t>
              </a:r>
            </a:p>
          </p:txBody>
        </p:sp>
        <p:sp>
          <p:nvSpPr>
            <p:cNvPr id="507" name="Text Box 65"/>
            <p:cNvSpPr txBox="1">
              <a:spLocks noChangeArrowheads="1"/>
            </p:cNvSpPr>
            <p:nvPr/>
          </p:nvSpPr>
          <p:spPr bwMode="auto">
            <a:xfrm>
              <a:off x="457200" y="5486400"/>
              <a:ext cx="1143000" cy="26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27,600 s avail.</a:t>
              </a:r>
            </a:p>
          </p:txBody>
        </p:sp>
        <p:grpSp>
          <p:nvGrpSpPr>
            <p:cNvPr id="509" name="Group 67"/>
            <p:cNvGrpSpPr>
              <a:grpSpLocks/>
            </p:cNvGrpSpPr>
            <p:nvPr/>
          </p:nvGrpSpPr>
          <p:grpSpPr bwMode="auto">
            <a:xfrm>
              <a:off x="1905000" y="4800602"/>
              <a:ext cx="1143000" cy="1179513"/>
              <a:chOff x="1152" y="3120"/>
              <a:chExt cx="720" cy="743"/>
            </a:xfrm>
          </p:grpSpPr>
          <p:sp>
            <p:nvSpPr>
              <p:cNvPr id="667" name="Rectangle 68"/>
              <p:cNvSpPr>
                <a:spLocks noChangeArrowheads="1"/>
              </p:cNvSpPr>
              <p:nvPr/>
            </p:nvSpPr>
            <p:spPr bwMode="auto">
              <a:xfrm>
                <a:off x="1200" y="3120"/>
                <a:ext cx="576" cy="720"/>
              </a:xfrm>
              <a:prstGeom prst="rect">
                <a:avLst/>
              </a:prstGeom>
              <a:noFill/>
              <a:ln w="158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68" name="Line 69"/>
              <p:cNvSpPr>
                <a:spLocks noChangeShapeType="1"/>
              </p:cNvSpPr>
              <p:nvPr/>
            </p:nvSpPr>
            <p:spPr bwMode="auto">
              <a:xfrm>
                <a:off x="1200" y="3264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69" name="Line 70"/>
              <p:cNvSpPr>
                <a:spLocks noChangeShapeType="1"/>
              </p:cNvSpPr>
              <p:nvPr/>
            </p:nvSpPr>
            <p:spPr bwMode="auto">
              <a:xfrm>
                <a:off x="1200" y="3408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70" name="Line 71"/>
              <p:cNvSpPr>
                <a:spLocks noChangeShapeType="1"/>
              </p:cNvSpPr>
              <p:nvPr/>
            </p:nvSpPr>
            <p:spPr bwMode="auto">
              <a:xfrm>
                <a:off x="1200" y="3552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71" name="Line 72"/>
              <p:cNvSpPr>
                <a:spLocks noChangeShapeType="1"/>
              </p:cNvSpPr>
              <p:nvPr/>
            </p:nvSpPr>
            <p:spPr bwMode="auto">
              <a:xfrm>
                <a:off x="1200" y="3696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72" name="Text Box 73"/>
              <p:cNvSpPr txBox="1">
                <a:spLocks noChangeArrowheads="1"/>
              </p:cNvSpPr>
              <p:nvPr/>
            </p:nvSpPr>
            <p:spPr bwMode="auto">
              <a:xfrm>
                <a:off x="1200" y="3120"/>
                <a:ext cx="6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CT = 39 s</a:t>
                </a:r>
              </a:p>
            </p:txBody>
          </p:sp>
          <p:sp>
            <p:nvSpPr>
              <p:cNvPr id="673" name="Text Box 74"/>
              <p:cNvSpPr txBox="1">
                <a:spLocks noChangeArrowheads="1"/>
              </p:cNvSpPr>
              <p:nvPr/>
            </p:nvSpPr>
            <p:spPr bwMode="auto">
              <a:xfrm>
                <a:off x="1200" y="3264"/>
                <a:ext cx="6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CO=10 m</a:t>
                </a:r>
              </a:p>
            </p:txBody>
          </p:sp>
          <p:sp>
            <p:nvSpPr>
              <p:cNvPr id="674" name="Text Box 7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72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U/T= 100%</a:t>
                </a:r>
              </a:p>
            </p:txBody>
          </p:sp>
          <p:sp>
            <p:nvSpPr>
              <p:cNvPr id="675" name="Text Box 76"/>
              <p:cNvSpPr txBox="1">
                <a:spLocks noChangeArrowheads="1"/>
              </p:cNvSpPr>
              <p:nvPr/>
            </p:nvSpPr>
            <p:spPr bwMode="auto">
              <a:xfrm>
                <a:off x="1152" y="3696"/>
                <a:ext cx="720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27,600 s avail.</a:t>
                </a:r>
              </a:p>
            </p:txBody>
          </p:sp>
          <p:sp>
            <p:nvSpPr>
              <p:cNvPr id="676" name="Text Box 77"/>
              <p:cNvSpPr txBox="1">
                <a:spLocks noChangeArrowheads="1"/>
              </p:cNvSpPr>
              <p:nvPr/>
            </p:nvSpPr>
            <p:spPr bwMode="auto">
              <a:xfrm>
                <a:off x="1152" y="3552"/>
                <a:ext cx="72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 Shifts</a:t>
                </a:r>
              </a:p>
            </p:txBody>
          </p:sp>
        </p:grpSp>
        <p:grpSp>
          <p:nvGrpSpPr>
            <p:cNvPr id="510" name="Group 78"/>
            <p:cNvGrpSpPr>
              <a:grpSpLocks/>
            </p:cNvGrpSpPr>
            <p:nvPr/>
          </p:nvGrpSpPr>
          <p:grpSpPr bwMode="auto">
            <a:xfrm>
              <a:off x="3429000" y="4800602"/>
              <a:ext cx="1219200" cy="1179513"/>
              <a:chOff x="2112" y="3120"/>
              <a:chExt cx="768" cy="743"/>
            </a:xfrm>
          </p:grpSpPr>
          <p:sp>
            <p:nvSpPr>
              <p:cNvPr id="657" name="Rectangle 79"/>
              <p:cNvSpPr>
                <a:spLocks noChangeArrowheads="1"/>
              </p:cNvSpPr>
              <p:nvPr/>
            </p:nvSpPr>
            <p:spPr bwMode="auto">
              <a:xfrm>
                <a:off x="2160" y="3120"/>
                <a:ext cx="576" cy="720"/>
              </a:xfrm>
              <a:prstGeom prst="rect">
                <a:avLst/>
              </a:prstGeom>
              <a:noFill/>
              <a:ln w="158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58" name="Line 80"/>
              <p:cNvSpPr>
                <a:spLocks noChangeShapeType="1"/>
              </p:cNvSpPr>
              <p:nvPr/>
            </p:nvSpPr>
            <p:spPr bwMode="auto">
              <a:xfrm>
                <a:off x="2160" y="3264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59" name="Line 81"/>
              <p:cNvSpPr>
                <a:spLocks noChangeShapeType="1"/>
              </p:cNvSpPr>
              <p:nvPr/>
            </p:nvSpPr>
            <p:spPr bwMode="auto">
              <a:xfrm>
                <a:off x="2160" y="3408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60" name="Line 82"/>
              <p:cNvSpPr>
                <a:spLocks noChangeShapeType="1"/>
              </p:cNvSpPr>
              <p:nvPr/>
            </p:nvSpPr>
            <p:spPr bwMode="auto">
              <a:xfrm>
                <a:off x="2160" y="3552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61" name="Line 83"/>
              <p:cNvSpPr>
                <a:spLocks noChangeShapeType="1"/>
              </p:cNvSpPr>
              <p:nvPr/>
            </p:nvSpPr>
            <p:spPr bwMode="auto">
              <a:xfrm>
                <a:off x="2160" y="3696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62" name="Text Box 84"/>
              <p:cNvSpPr txBox="1">
                <a:spLocks noChangeArrowheads="1"/>
              </p:cNvSpPr>
              <p:nvPr/>
            </p:nvSpPr>
            <p:spPr bwMode="auto">
              <a:xfrm>
                <a:off x="2160" y="3120"/>
                <a:ext cx="6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CT = 46 s</a:t>
                </a:r>
              </a:p>
            </p:txBody>
          </p:sp>
          <p:sp>
            <p:nvSpPr>
              <p:cNvPr id="663" name="Text Box 85"/>
              <p:cNvSpPr txBox="1">
                <a:spLocks noChangeArrowheads="1"/>
              </p:cNvSpPr>
              <p:nvPr/>
            </p:nvSpPr>
            <p:spPr bwMode="auto">
              <a:xfrm>
                <a:off x="2160" y="3264"/>
                <a:ext cx="6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CO=10 m</a:t>
                </a:r>
              </a:p>
            </p:txBody>
          </p:sp>
          <p:sp>
            <p:nvSpPr>
              <p:cNvPr id="664" name="Text Box 86"/>
              <p:cNvSpPr txBox="1">
                <a:spLocks noChangeArrowheads="1"/>
              </p:cNvSpPr>
              <p:nvPr/>
            </p:nvSpPr>
            <p:spPr bwMode="auto">
              <a:xfrm>
                <a:off x="2112" y="3408"/>
                <a:ext cx="72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U/T= 100%</a:t>
                </a:r>
              </a:p>
            </p:txBody>
          </p:sp>
          <p:sp>
            <p:nvSpPr>
              <p:cNvPr id="665" name="Text Box 87"/>
              <p:cNvSpPr txBox="1">
                <a:spLocks noChangeArrowheads="1"/>
              </p:cNvSpPr>
              <p:nvPr/>
            </p:nvSpPr>
            <p:spPr bwMode="auto">
              <a:xfrm>
                <a:off x="2160" y="3552"/>
                <a:ext cx="72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 Shifts</a:t>
                </a:r>
              </a:p>
            </p:txBody>
          </p:sp>
          <p:sp>
            <p:nvSpPr>
              <p:cNvPr id="666" name="Text Box 88"/>
              <p:cNvSpPr txBox="1">
                <a:spLocks noChangeArrowheads="1"/>
              </p:cNvSpPr>
              <p:nvPr/>
            </p:nvSpPr>
            <p:spPr bwMode="auto">
              <a:xfrm>
                <a:off x="2112" y="3696"/>
                <a:ext cx="720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27,600 s avail.</a:t>
                </a:r>
              </a:p>
            </p:txBody>
          </p:sp>
        </p:grpSp>
        <p:grpSp>
          <p:nvGrpSpPr>
            <p:cNvPr id="511" name="Group 89"/>
            <p:cNvGrpSpPr>
              <a:grpSpLocks/>
            </p:cNvGrpSpPr>
            <p:nvPr/>
          </p:nvGrpSpPr>
          <p:grpSpPr bwMode="auto">
            <a:xfrm>
              <a:off x="4953000" y="4800602"/>
              <a:ext cx="1219200" cy="1179513"/>
              <a:chOff x="3072" y="3120"/>
              <a:chExt cx="768" cy="743"/>
            </a:xfrm>
          </p:grpSpPr>
          <p:sp>
            <p:nvSpPr>
              <p:cNvPr id="647" name="Rectangle 90"/>
              <p:cNvSpPr>
                <a:spLocks noChangeArrowheads="1"/>
              </p:cNvSpPr>
              <p:nvPr/>
            </p:nvSpPr>
            <p:spPr bwMode="auto">
              <a:xfrm>
                <a:off x="3120" y="3120"/>
                <a:ext cx="576" cy="720"/>
              </a:xfrm>
              <a:prstGeom prst="rect">
                <a:avLst/>
              </a:prstGeom>
              <a:noFill/>
              <a:ln w="158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48" name="Line 91"/>
              <p:cNvSpPr>
                <a:spLocks noChangeShapeType="1"/>
              </p:cNvSpPr>
              <p:nvPr/>
            </p:nvSpPr>
            <p:spPr bwMode="auto">
              <a:xfrm>
                <a:off x="3120" y="3264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49" name="Line 92"/>
              <p:cNvSpPr>
                <a:spLocks noChangeShapeType="1"/>
              </p:cNvSpPr>
              <p:nvPr/>
            </p:nvSpPr>
            <p:spPr bwMode="auto">
              <a:xfrm>
                <a:off x="3120" y="3408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50" name="Line 93"/>
              <p:cNvSpPr>
                <a:spLocks noChangeShapeType="1"/>
              </p:cNvSpPr>
              <p:nvPr/>
            </p:nvSpPr>
            <p:spPr bwMode="auto">
              <a:xfrm>
                <a:off x="3120" y="3552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51" name="Line 94"/>
              <p:cNvSpPr>
                <a:spLocks noChangeShapeType="1"/>
              </p:cNvSpPr>
              <p:nvPr/>
            </p:nvSpPr>
            <p:spPr bwMode="auto">
              <a:xfrm>
                <a:off x="3120" y="3696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52" name="Text Box 95"/>
              <p:cNvSpPr txBox="1">
                <a:spLocks noChangeArrowheads="1"/>
              </p:cNvSpPr>
              <p:nvPr/>
            </p:nvSpPr>
            <p:spPr bwMode="auto">
              <a:xfrm>
                <a:off x="3120" y="3120"/>
                <a:ext cx="6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CT = 62 s</a:t>
                </a:r>
              </a:p>
            </p:txBody>
          </p:sp>
          <p:sp>
            <p:nvSpPr>
              <p:cNvPr id="653" name="Text Box 96"/>
              <p:cNvSpPr txBox="1">
                <a:spLocks noChangeArrowheads="1"/>
              </p:cNvSpPr>
              <p:nvPr/>
            </p:nvSpPr>
            <p:spPr bwMode="auto">
              <a:xfrm>
                <a:off x="3120" y="3264"/>
                <a:ext cx="6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CO = 0</a:t>
                </a:r>
              </a:p>
            </p:txBody>
          </p:sp>
          <p:sp>
            <p:nvSpPr>
              <p:cNvPr id="654" name="Text Box 97"/>
              <p:cNvSpPr txBox="1">
                <a:spLocks noChangeArrowheads="1"/>
              </p:cNvSpPr>
              <p:nvPr/>
            </p:nvSpPr>
            <p:spPr bwMode="auto">
              <a:xfrm>
                <a:off x="3072" y="3408"/>
                <a:ext cx="72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U/T = 100%</a:t>
                </a:r>
              </a:p>
            </p:txBody>
          </p:sp>
          <p:sp>
            <p:nvSpPr>
              <p:cNvPr id="655" name="Text Box 98"/>
              <p:cNvSpPr txBox="1">
                <a:spLocks noChangeArrowheads="1"/>
              </p:cNvSpPr>
              <p:nvPr/>
            </p:nvSpPr>
            <p:spPr bwMode="auto">
              <a:xfrm>
                <a:off x="3120" y="3552"/>
                <a:ext cx="72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 Shifts</a:t>
                </a:r>
              </a:p>
            </p:txBody>
          </p:sp>
          <p:sp>
            <p:nvSpPr>
              <p:cNvPr id="656" name="Text Box 99"/>
              <p:cNvSpPr txBox="1">
                <a:spLocks noChangeArrowheads="1"/>
              </p:cNvSpPr>
              <p:nvPr/>
            </p:nvSpPr>
            <p:spPr bwMode="auto">
              <a:xfrm>
                <a:off x="3072" y="3696"/>
                <a:ext cx="720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27,600 s avail.</a:t>
                </a:r>
              </a:p>
            </p:txBody>
          </p:sp>
        </p:grpSp>
        <p:grpSp>
          <p:nvGrpSpPr>
            <p:cNvPr id="512" name="Group 100"/>
            <p:cNvGrpSpPr>
              <a:grpSpLocks/>
            </p:cNvGrpSpPr>
            <p:nvPr/>
          </p:nvGrpSpPr>
          <p:grpSpPr bwMode="auto">
            <a:xfrm>
              <a:off x="6477000" y="4800602"/>
              <a:ext cx="1143000" cy="1179513"/>
              <a:chOff x="4032" y="3120"/>
              <a:chExt cx="720" cy="743"/>
            </a:xfrm>
          </p:grpSpPr>
          <p:sp>
            <p:nvSpPr>
              <p:cNvPr id="637" name="Rectangle 101"/>
              <p:cNvSpPr>
                <a:spLocks noChangeArrowheads="1"/>
              </p:cNvSpPr>
              <p:nvPr/>
            </p:nvSpPr>
            <p:spPr bwMode="auto">
              <a:xfrm>
                <a:off x="4080" y="3120"/>
                <a:ext cx="576" cy="720"/>
              </a:xfrm>
              <a:prstGeom prst="rect">
                <a:avLst/>
              </a:prstGeom>
              <a:noFill/>
              <a:ln w="158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38" name="Line 102"/>
              <p:cNvSpPr>
                <a:spLocks noChangeShapeType="1"/>
              </p:cNvSpPr>
              <p:nvPr/>
            </p:nvSpPr>
            <p:spPr bwMode="auto">
              <a:xfrm>
                <a:off x="4080" y="3264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39" name="Line 103"/>
              <p:cNvSpPr>
                <a:spLocks noChangeShapeType="1"/>
              </p:cNvSpPr>
              <p:nvPr/>
            </p:nvSpPr>
            <p:spPr bwMode="auto">
              <a:xfrm>
                <a:off x="4080" y="3408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40" name="Line 104"/>
              <p:cNvSpPr>
                <a:spLocks noChangeShapeType="1"/>
              </p:cNvSpPr>
              <p:nvPr/>
            </p:nvSpPr>
            <p:spPr bwMode="auto">
              <a:xfrm>
                <a:off x="4080" y="3552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41" name="Line 105"/>
              <p:cNvSpPr>
                <a:spLocks noChangeShapeType="1"/>
              </p:cNvSpPr>
              <p:nvPr/>
            </p:nvSpPr>
            <p:spPr bwMode="auto">
              <a:xfrm>
                <a:off x="4080" y="3696"/>
                <a:ext cx="576" cy="0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42" name="Text Box 106"/>
              <p:cNvSpPr txBox="1">
                <a:spLocks noChangeArrowheads="1"/>
              </p:cNvSpPr>
              <p:nvPr/>
            </p:nvSpPr>
            <p:spPr bwMode="auto">
              <a:xfrm>
                <a:off x="4080" y="3120"/>
                <a:ext cx="6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CT = 40 s</a:t>
                </a:r>
              </a:p>
            </p:txBody>
          </p:sp>
          <p:sp>
            <p:nvSpPr>
              <p:cNvPr id="643" name="Text Box 107"/>
              <p:cNvSpPr txBox="1">
                <a:spLocks noChangeArrowheads="1"/>
              </p:cNvSpPr>
              <p:nvPr/>
            </p:nvSpPr>
            <p:spPr bwMode="auto">
              <a:xfrm>
                <a:off x="4080" y="3264"/>
                <a:ext cx="624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CO = 0</a:t>
                </a:r>
              </a:p>
            </p:txBody>
          </p:sp>
          <p:sp>
            <p:nvSpPr>
              <p:cNvPr id="644" name="Text Box 108"/>
              <p:cNvSpPr txBox="1">
                <a:spLocks noChangeArrowheads="1"/>
              </p:cNvSpPr>
              <p:nvPr/>
            </p:nvSpPr>
            <p:spPr bwMode="auto">
              <a:xfrm>
                <a:off x="4032" y="3408"/>
                <a:ext cx="72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U/T = 100%</a:t>
                </a:r>
              </a:p>
            </p:txBody>
          </p:sp>
          <p:sp>
            <p:nvSpPr>
              <p:cNvPr id="645" name="Text Box 109"/>
              <p:cNvSpPr txBox="1">
                <a:spLocks noChangeArrowheads="1"/>
              </p:cNvSpPr>
              <p:nvPr/>
            </p:nvSpPr>
            <p:spPr bwMode="auto">
              <a:xfrm>
                <a:off x="4032" y="3552"/>
                <a:ext cx="72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 Shifts</a:t>
                </a:r>
              </a:p>
            </p:txBody>
          </p:sp>
          <p:sp>
            <p:nvSpPr>
              <p:cNvPr id="646" name="Text Box 110"/>
              <p:cNvSpPr txBox="1">
                <a:spLocks noChangeArrowheads="1"/>
              </p:cNvSpPr>
              <p:nvPr/>
            </p:nvSpPr>
            <p:spPr bwMode="auto">
              <a:xfrm>
                <a:off x="4032" y="3696"/>
                <a:ext cx="720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rPr>
                  <a:t>27,600 s avail.</a:t>
                </a:r>
              </a:p>
            </p:txBody>
          </p:sp>
        </p:grpSp>
        <p:grpSp>
          <p:nvGrpSpPr>
            <p:cNvPr id="513" name="Group 111"/>
            <p:cNvGrpSpPr>
              <a:grpSpLocks/>
            </p:cNvGrpSpPr>
            <p:nvPr/>
          </p:nvGrpSpPr>
          <p:grpSpPr bwMode="auto">
            <a:xfrm>
              <a:off x="76200" y="4191008"/>
              <a:ext cx="381000" cy="309563"/>
              <a:chOff x="2112" y="3021"/>
              <a:chExt cx="240" cy="195"/>
            </a:xfrm>
          </p:grpSpPr>
          <p:sp>
            <p:nvSpPr>
              <p:cNvPr id="635" name="Freeform 112"/>
              <p:cNvSpPr>
                <a:spLocks/>
              </p:cNvSpPr>
              <p:nvPr/>
            </p:nvSpPr>
            <p:spPr bwMode="auto">
              <a:xfrm>
                <a:off x="2112" y="3024"/>
                <a:ext cx="240" cy="192"/>
              </a:xfrm>
              <a:custGeom>
                <a:avLst/>
                <a:gdLst>
                  <a:gd name="T0" fmla="*/ 117 w 356"/>
                  <a:gd name="T1" fmla="*/ 0 h 312"/>
                  <a:gd name="T2" fmla="*/ 107 w 356"/>
                  <a:gd name="T3" fmla="*/ 12 h 312"/>
                  <a:gd name="T4" fmla="*/ 94 w 356"/>
                  <a:gd name="T5" fmla="*/ 21 h 312"/>
                  <a:gd name="T6" fmla="*/ 70 w 356"/>
                  <a:gd name="T7" fmla="*/ 60 h 312"/>
                  <a:gd name="T8" fmla="*/ 14 w 356"/>
                  <a:gd name="T9" fmla="*/ 145 h 312"/>
                  <a:gd name="T10" fmla="*/ 0 w 356"/>
                  <a:gd name="T11" fmla="*/ 166 h 312"/>
                  <a:gd name="T12" fmla="*/ 229 w 356"/>
                  <a:gd name="T13" fmla="*/ 170 h 312"/>
                  <a:gd name="T14" fmla="*/ 210 w 356"/>
                  <a:gd name="T15" fmla="*/ 149 h 312"/>
                  <a:gd name="T16" fmla="*/ 187 w 356"/>
                  <a:gd name="T17" fmla="*/ 98 h 312"/>
                  <a:gd name="T18" fmla="*/ 145 w 356"/>
                  <a:gd name="T19" fmla="*/ 47 h 312"/>
                  <a:gd name="T20" fmla="*/ 117 w 356"/>
                  <a:gd name="T21" fmla="*/ 0 h 3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6"/>
                  <a:gd name="T34" fmla="*/ 0 h 312"/>
                  <a:gd name="T35" fmla="*/ 356 w 356"/>
                  <a:gd name="T36" fmla="*/ 312 h 3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6" h="312">
                    <a:moveTo>
                      <a:pt x="173" y="0"/>
                    </a:moveTo>
                    <a:cubicBezTo>
                      <a:pt x="168" y="7"/>
                      <a:pt x="165" y="14"/>
                      <a:pt x="159" y="20"/>
                    </a:cubicBezTo>
                    <a:cubicBezTo>
                      <a:pt x="153" y="26"/>
                      <a:pt x="143" y="27"/>
                      <a:pt x="139" y="34"/>
                    </a:cubicBezTo>
                    <a:cubicBezTo>
                      <a:pt x="86" y="121"/>
                      <a:pt x="159" y="42"/>
                      <a:pt x="104" y="97"/>
                    </a:cubicBezTo>
                    <a:cubicBezTo>
                      <a:pt x="90" y="136"/>
                      <a:pt x="54" y="213"/>
                      <a:pt x="21" y="235"/>
                    </a:cubicBezTo>
                    <a:cubicBezTo>
                      <a:pt x="12" y="262"/>
                      <a:pt x="19" y="251"/>
                      <a:pt x="0" y="270"/>
                    </a:cubicBezTo>
                    <a:cubicBezTo>
                      <a:pt x="103" y="304"/>
                      <a:pt x="233" y="277"/>
                      <a:pt x="340" y="277"/>
                    </a:cubicBezTo>
                    <a:cubicBezTo>
                      <a:pt x="315" y="203"/>
                      <a:pt x="356" y="312"/>
                      <a:pt x="312" y="242"/>
                    </a:cubicBezTo>
                    <a:cubicBezTo>
                      <a:pt x="297" y="218"/>
                      <a:pt x="292" y="183"/>
                      <a:pt x="277" y="159"/>
                    </a:cubicBezTo>
                    <a:cubicBezTo>
                      <a:pt x="259" y="131"/>
                      <a:pt x="234" y="105"/>
                      <a:pt x="215" y="76"/>
                    </a:cubicBezTo>
                    <a:cubicBezTo>
                      <a:pt x="200" y="53"/>
                      <a:pt x="173" y="28"/>
                      <a:pt x="173" y="0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36" name="Text Box 113"/>
              <p:cNvSpPr txBox="1">
                <a:spLocks noChangeArrowheads="1"/>
              </p:cNvSpPr>
              <p:nvPr/>
            </p:nvSpPr>
            <p:spPr bwMode="auto">
              <a:xfrm>
                <a:off x="2150" y="3021"/>
                <a:ext cx="163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lfaen" pitchFamily="18" charset="0"/>
                  </a:rPr>
                  <a:t>I</a:t>
                </a:r>
              </a:p>
            </p:txBody>
          </p:sp>
        </p:grpSp>
        <p:sp>
          <p:nvSpPr>
            <p:cNvPr id="514" name="Text Box 114"/>
            <p:cNvSpPr txBox="1">
              <a:spLocks noChangeArrowheads="1"/>
            </p:cNvSpPr>
            <p:nvPr/>
          </p:nvSpPr>
          <p:spPr bwMode="auto">
            <a:xfrm>
              <a:off x="0" y="4495799"/>
              <a:ext cx="566998" cy="49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Coils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5 d</a:t>
              </a:r>
            </a:p>
          </p:txBody>
        </p:sp>
        <p:sp>
          <p:nvSpPr>
            <p:cNvPr id="515" name="Text Box 115"/>
            <p:cNvSpPr txBox="1">
              <a:spLocks noChangeArrowheads="1"/>
            </p:cNvSpPr>
            <p:nvPr/>
          </p:nvSpPr>
          <p:spPr bwMode="auto">
            <a:xfrm>
              <a:off x="1385417" y="4495799"/>
              <a:ext cx="613785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7,000</a:t>
              </a:r>
            </a:p>
          </p:txBody>
        </p:sp>
        <p:sp>
          <p:nvSpPr>
            <p:cNvPr id="516" name="Text Box 116"/>
            <p:cNvSpPr txBox="1">
              <a:spLocks noChangeArrowheads="1"/>
            </p:cNvSpPr>
            <p:nvPr/>
          </p:nvSpPr>
          <p:spPr bwMode="auto">
            <a:xfrm>
              <a:off x="2895600" y="4495799"/>
              <a:ext cx="613785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1,700</a:t>
              </a:r>
            </a:p>
          </p:txBody>
        </p:sp>
        <p:sp>
          <p:nvSpPr>
            <p:cNvPr id="517" name="Text Box 117"/>
            <p:cNvSpPr txBox="1">
              <a:spLocks noChangeArrowheads="1"/>
            </p:cNvSpPr>
            <p:nvPr/>
          </p:nvSpPr>
          <p:spPr bwMode="auto">
            <a:xfrm>
              <a:off x="4419601" y="4495799"/>
              <a:ext cx="613785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200" kern="0" dirty="0" smtClean="0">
                  <a:solidFill>
                    <a:srgbClr val="000000"/>
                  </a:solidFill>
                </a:rPr>
                <a:t>2,450</a:t>
              </a:r>
              <a:endParaRPr kumimoji="0" lang="en-US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18" name="Text Box 118"/>
            <p:cNvSpPr txBox="1">
              <a:spLocks noChangeArrowheads="1"/>
            </p:cNvSpPr>
            <p:nvPr/>
          </p:nvSpPr>
          <p:spPr bwMode="auto">
            <a:xfrm>
              <a:off x="5943600" y="4495799"/>
              <a:ext cx="613785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1,840</a:t>
              </a:r>
            </a:p>
          </p:txBody>
        </p:sp>
        <p:sp>
          <p:nvSpPr>
            <p:cNvPr id="519" name="Text Box 119"/>
            <p:cNvSpPr txBox="1">
              <a:spLocks noChangeArrowheads="1"/>
            </p:cNvSpPr>
            <p:nvPr/>
          </p:nvSpPr>
          <p:spPr bwMode="auto">
            <a:xfrm>
              <a:off x="7443823" y="4476333"/>
              <a:ext cx="613785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200" kern="0" dirty="0" smtClean="0">
                  <a:solidFill>
                    <a:srgbClr val="000000"/>
                  </a:solidFill>
                </a:rPr>
                <a:t>4,140</a:t>
              </a:r>
              <a:endParaRPr kumimoji="0" lang="en-US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520" name="Group 120"/>
            <p:cNvGrpSpPr>
              <a:grpSpLocks/>
            </p:cNvGrpSpPr>
            <p:nvPr/>
          </p:nvGrpSpPr>
          <p:grpSpPr bwMode="auto">
            <a:xfrm>
              <a:off x="533400" y="2743200"/>
              <a:ext cx="838200" cy="609600"/>
              <a:chOff x="1920" y="1392"/>
              <a:chExt cx="618" cy="480"/>
            </a:xfrm>
          </p:grpSpPr>
          <p:sp>
            <p:nvSpPr>
              <p:cNvPr id="631" name="Freeform 121"/>
              <p:cNvSpPr>
                <a:spLocks/>
              </p:cNvSpPr>
              <p:nvPr/>
            </p:nvSpPr>
            <p:spPr bwMode="auto">
              <a:xfrm>
                <a:off x="1920" y="1392"/>
                <a:ext cx="618" cy="386"/>
              </a:xfrm>
              <a:custGeom>
                <a:avLst/>
                <a:gdLst>
                  <a:gd name="T0" fmla="*/ 0 w 618"/>
                  <a:gd name="T1" fmla="*/ 15 h 386"/>
                  <a:gd name="T2" fmla="*/ 7 w 618"/>
                  <a:gd name="T3" fmla="*/ 85 h 386"/>
                  <a:gd name="T4" fmla="*/ 7 w 618"/>
                  <a:gd name="T5" fmla="*/ 348 h 386"/>
                  <a:gd name="T6" fmla="*/ 146 w 618"/>
                  <a:gd name="T7" fmla="*/ 355 h 386"/>
                  <a:gd name="T8" fmla="*/ 187 w 618"/>
                  <a:gd name="T9" fmla="*/ 355 h 386"/>
                  <a:gd name="T10" fmla="*/ 576 w 618"/>
                  <a:gd name="T11" fmla="*/ 348 h 386"/>
                  <a:gd name="T12" fmla="*/ 618 w 618"/>
                  <a:gd name="T13" fmla="*/ 355 h 386"/>
                  <a:gd name="T14" fmla="*/ 618 w 618"/>
                  <a:gd name="T15" fmla="*/ 161 h 386"/>
                  <a:gd name="T16" fmla="*/ 423 w 618"/>
                  <a:gd name="T17" fmla="*/ 161 h 386"/>
                  <a:gd name="T18" fmla="*/ 423 w 618"/>
                  <a:gd name="T19" fmla="*/ 64 h 386"/>
                  <a:gd name="T20" fmla="*/ 416 w 618"/>
                  <a:gd name="T21" fmla="*/ 22 h 386"/>
                  <a:gd name="T22" fmla="*/ 0 w 618"/>
                  <a:gd name="T23" fmla="*/ 15 h 38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18"/>
                  <a:gd name="T37" fmla="*/ 0 h 386"/>
                  <a:gd name="T38" fmla="*/ 618 w 618"/>
                  <a:gd name="T39" fmla="*/ 386 h 38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18" h="386">
                    <a:moveTo>
                      <a:pt x="0" y="15"/>
                    </a:moveTo>
                    <a:cubicBezTo>
                      <a:pt x="27" y="55"/>
                      <a:pt x="9" y="18"/>
                      <a:pt x="7" y="85"/>
                    </a:cubicBezTo>
                    <a:cubicBezTo>
                      <a:pt x="5" y="173"/>
                      <a:pt x="7" y="260"/>
                      <a:pt x="7" y="348"/>
                    </a:cubicBezTo>
                    <a:cubicBezTo>
                      <a:pt x="53" y="350"/>
                      <a:pt x="100" y="351"/>
                      <a:pt x="146" y="355"/>
                    </a:cubicBezTo>
                    <a:cubicBezTo>
                      <a:pt x="189" y="359"/>
                      <a:pt x="145" y="370"/>
                      <a:pt x="187" y="355"/>
                    </a:cubicBezTo>
                    <a:cubicBezTo>
                      <a:pt x="313" y="386"/>
                      <a:pt x="446" y="351"/>
                      <a:pt x="576" y="348"/>
                    </a:cubicBezTo>
                    <a:cubicBezTo>
                      <a:pt x="604" y="357"/>
                      <a:pt x="590" y="355"/>
                      <a:pt x="618" y="355"/>
                    </a:cubicBezTo>
                    <a:cubicBezTo>
                      <a:pt x="618" y="290"/>
                      <a:pt x="618" y="226"/>
                      <a:pt x="618" y="161"/>
                    </a:cubicBezTo>
                    <a:cubicBezTo>
                      <a:pt x="572" y="146"/>
                      <a:pt x="461" y="161"/>
                      <a:pt x="423" y="161"/>
                    </a:cubicBezTo>
                    <a:cubicBezTo>
                      <a:pt x="406" y="60"/>
                      <a:pt x="423" y="186"/>
                      <a:pt x="423" y="64"/>
                    </a:cubicBezTo>
                    <a:cubicBezTo>
                      <a:pt x="423" y="50"/>
                      <a:pt x="416" y="22"/>
                      <a:pt x="416" y="22"/>
                    </a:cubicBezTo>
                    <a:cubicBezTo>
                      <a:pt x="385" y="0"/>
                      <a:pt x="46" y="15"/>
                      <a:pt x="0" y="15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32" name="Freeform 122"/>
              <p:cNvSpPr>
                <a:spLocks/>
              </p:cNvSpPr>
              <p:nvPr/>
            </p:nvSpPr>
            <p:spPr bwMode="auto">
              <a:xfrm>
                <a:off x="2328" y="1541"/>
                <a:ext cx="13" cy="217"/>
              </a:xfrm>
              <a:custGeom>
                <a:avLst/>
                <a:gdLst>
                  <a:gd name="T0" fmla="*/ 11 w 13"/>
                  <a:gd name="T1" fmla="*/ 0 h 217"/>
                  <a:gd name="T2" fmla="*/ 4 w 13"/>
                  <a:gd name="T3" fmla="*/ 62 h 217"/>
                  <a:gd name="T4" fmla="*/ 11 w 13"/>
                  <a:gd name="T5" fmla="*/ 166 h 217"/>
                  <a:gd name="T6" fmla="*/ 4 w 13"/>
                  <a:gd name="T7" fmla="*/ 194 h 217"/>
                  <a:gd name="T8" fmla="*/ 11 w 13"/>
                  <a:gd name="T9" fmla="*/ 215 h 217"/>
                  <a:gd name="T10" fmla="*/ 4 w 13"/>
                  <a:gd name="T11" fmla="*/ 215 h 2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"/>
                  <a:gd name="T19" fmla="*/ 0 h 217"/>
                  <a:gd name="T20" fmla="*/ 13 w 13"/>
                  <a:gd name="T21" fmla="*/ 217 h 2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" h="217">
                    <a:moveTo>
                      <a:pt x="11" y="0"/>
                    </a:moveTo>
                    <a:cubicBezTo>
                      <a:pt x="2" y="25"/>
                      <a:pt x="13" y="36"/>
                      <a:pt x="4" y="62"/>
                    </a:cubicBezTo>
                    <a:cubicBezTo>
                      <a:pt x="11" y="101"/>
                      <a:pt x="0" y="132"/>
                      <a:pt x="11" y="166"/>
                    </a:cubicBezTo>
                    <a:cubicBezTo>
                      <a:pt x="9" y="175"/>
                      <a:pt x="4" y="184"/>
                      <a:pt x="4" y="194"/>
                    </a:cubicBezTo>
                    <a:cubicBezTo>
                      <a:pt x="4" y="201"/>
                      <a:pt x="11" y="208"/>
                      <a:pt x="11" y="215"/>
                    </a:cubicBezTo>
                    <a:cubicBezTo>
                      <a:pt x="11" y="217"/>
                      <a:pt x="6" y="215"/>
                      <a:pt x="4" y="215"/>
                    </a:cubicBezTo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33" name="Oval 123"/>
              <p:cNvSpPr>
                <a:spLocks noChangeArrowheads="1"/>
              </p:cNvSpPr>
              <p:nvPr/>
            </p:nvSpPr>
            <p:spPr bwMode="auto">
              <a:xfrm>
                <a:off x="1968" y="1728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12700" cap="sq">
                <a:solidFill>
                  <a:srgbClr val="EAEAEA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34" name="Oval 124"/>
              <p:cNvSpPr>
                <a:spLocks noChangeArrowheads="1"/>
              </p:cNvSpPr>
              <p:nvPr/>
            </p:nvSpPr>
            <p:spPr bwMode="auto">
              <a:xfrm>
                <a:off x="2352" y="1728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12700" cap="sq">
                <a:solidFill>
                  <a:srgbClr val="EAEAEA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521" name="Group 125"/>
            <p:cNvGrpSpPr>
              <a:grpSpLocks/>
            </p:cNvGrpSpPr>
            <p:nvPr/>
          </p:nvGrpSpPr>
          <p:grpSpPr bwMode="auto">
            <a:xfrm>
              <a:off x="7696200" y="2819400"/>
              <a:ext cx="838200" cy="609600"/>
              <a:chOff x="1920" y="1392"/>
              <a:chExt cx="618" cy="480"/>
            </a:xfrm>
          </p:grpSpPr>
          <p:sp>
            <p:nvSpPr>
              <p:cNvPr id="627" name="Freeform 126"/>
              <p:cNvSpPr>
                <a:spLocks/>
              </p:cNvSpPr>
              <p:nvPr/>
            </p:nvSpPr>
            <p:spPr bwMode="auto">
              <a:xfrm>
                <a:off x="1920" y="1392"/>
                <a:ext cx="618" cy="386"/>
              </a:xfrm>
              <a:custGeom>
                <a:avLst/>
                <a:gdLst>
                  <a:gd name="T0" fmla="*/ 0 w 618"/>
                  <a:gd name="T1" fmla="*/ 15 h 386"/>
                  <a:gd name="T2" fmla="*/ 7 w 618"/>
                  <a:gd name="T3" fmla="*/ 85 h 386"/>
                  <a:gd name="T4" fmla="*/ 7 w 618"/>
                  <a:gd name="T5" fmla="*/ 348 h 386"/>
                  <a:gd name="T6" fmla="*/ 146 w 618"/>
                  <a:gd name="T7" fmla="*/ 355 h 386"/>
                  <a:gd name="T8" fmla="*/ 187 w 618"/>
                  <a:gd name="T9" fmla="*/ 355 h 386"/>
                  <a:gd name="T10" fmla="*/ 576 w 618"/>
                  <a:gd name="T11" fmla="*/ 348 h 386"/>
                  <a:gd name="T12" fmla="*/ 618 w 618"/>
                  <a:gd name="T13" fmla="*/ 355 h 386"/>
                  <a:gd name="T14" fmla="*/ 618 w 618"/>
                  <a:gd name="T15" fmla="*/ 161 h 386"/>
                  <a:gd name="T16" fmla="*/ 423 w 618"/>
                  <a:gd name="T17" fmla="*/ 161 h 386"/>
                  <a:gd name="T18" fmla="*/ 423 w 618"/>
                  <a:gd name="T19" fmla="*/ 64 h 386"/>
                  <a:gd name="T20" fmla="*/ 416 w 618"/>
                  <a:gd name="T21" fmla="*/ 22 h 386"/>
                  <a:gd name="T22" fmla="*/ 0 w 618"/>
                  <a:gd name="T23" fmla="*/ 15 h 38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18"/>
                  <a:gd name="T37" fmla="*/ 0 h 386"/>
                  <a:gd name="T38" fmla="*/ 618 w 618"/>
                  <a:gd name="T39" fmla="*/ 386 h 38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18" h="386">
                    <a:moveTo>
                      <a:pt x="0" y="15"/>
                    </a:moveTo>
                    <a:cubicBezTo>
                      <a:pt x="27" y="55"/>
                      <a:pt x="9" y="18"/>
                      <a:pt x="7" y="85"/>
                    </a:cubicBezTo>
                    <a:cubicBezTo>
                      <a:pt x="5" y="173"/>
                      <a:pt x="7" y="260"/>
                      <a:pt x="7" y="348"/>
                    </a:cubicBezTo>
                    <a:cubicBezTo>
                      <a:pt x="53" y="350"/>
                      <a:pt x="100" y="351"/>
                      <a:pt x="146" y="355"/>
                    </a:cubicBezTo>
                    <a:cubicBezTo>
                      <a:pt x="189" y="359"/>
                      <a:pt x="145" y="370"/>
                      <a:pt x="187" y="355"/>
                    </a:cubicBezTo>
                    <a:cubicBezTo>
                      <a:pt x="313" y="386"/>
                      <a:pt x="446" y="351"/>
                      <a:pt x="576" y="348"/>
                    </a:cubicBezTo>
                    <a:cubicBezTo>
                      <a:pt x="604" y="357"/>
                      <a:pt x="590" y="355"/>
                      <a:pt x="618" y="355"/>
                    </a:cubicBezTo>
                    <a:cubicBezTo>
                      <a:pt x="618" y="290"/>
                      <a:pt x="618" y="226"/>
                      <a:pt x="618" y="161"/>
                    </a:cubicBezTo>
                    <a:cubicBezTo>
                      <a:pt x="572" y="146"/>
                      <a:pt x="461" y="161"/>
                      <a:pt x="423" y="161"/>
                    </a:cubicBezTo>
                    <a:cubicBezTo>
                      <a:pt x="406" y="60"/>
                      <a:pt x="423" y="186"/>
                      <a:pt x="423" y="64"/>
                    </a:cubicBezTo>
                    <a:cubicBezTo>
                      <a:pt x="423" y="50"/>
                      <a:pt x="416" y="22"/>
                      <a:pt x="416" y="22"/>
                    </a:cubicBezTo>
                    <a:cubicBezTo>
                      <a:pt x="385" y="0"/>
                      <a:pt x="46" y="15"/>
                      <a:pt x="0" y="15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28" name="Freeform 127"/>
              <p:cNvSpPr>
                <a:spLocks/>
              </p:cNvSpPr>
              <p:nvPr/>
            </p:nvSpPr>
            <p:spPr bwMode="auto">
              <a:xfrm>
                <a:off x="2328" y="1541"/>
                <a:ext cx="13" cy="217"/>
              </a:xfrm>
              <a:custGeom>
                <a:avLst/>
                <a:gdLst>
                  <a:gd name="T0" fmla="*/ 11 w 13"/>
                  <a:gd name="T1" fmla="*/ 0 h 217"/>
                  <a:gd name="T2" fmla="*/ 4 w 13"/>
                  <a:gd name="T3" fmla="*/ 62 h 217"/>
                  <a:gd name="T4" fmla="*/ 11 w 13"/>
                  <a:gd name="T5" fmla="*/ 166 h 217"/>
                  <a:gd name="T6" fmla="*/ 4 w 13"/>
                  <a:gd name="T7" fmla="*/ 194 h 217"/>
                  <a:gd name="T8" fmla="*/ 11 w 13"/>
                  <a:gd name="T9" fmla="*/ 215 h 217"/>
                  <a:gd name="T10" fmla="*/ 4 w 13"/>
                  <a:gd name="T11" fmla="*/ 215 h 2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"/>
                  <a:gd name="T19" fmla="*/ 0 h 217"/>
                  <a:gd name="T20" fmla="*/ 13 w 13"/>
                  <a:gd name="T21" fmla="*/ 217 h 2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" h="217">
                    <a:moveTo>
                      <a:pt x="11" y="0"/>
                    </a:moveTo>
                    <a:cubicBezTo>
                      <a:pt x="2" y="25"/>
                      <a:pt x="13" y="36"/>
                      <a:pt x="4" y="62"/>
                    </a:cubicBezTo>
                    <a:cubicBezTo>
                      <a:pt x="11" y="101"/>
                      <a:pt x="0" y="132"/>
                      <a:pt x="11" y="166"/>
                    </a:cubicBezTo>
                    <a:cubicBezTo>
                      <a:pt x="9" y="175"/>
                      <a:pt x="4" y="184"/>
                      <a:pt x="4" y="194"/>
                    </a:cubicBezTo>
                    <a:cubicBezTo>
                      <a:pt x="4" y="201"/>
                      <a:pt x="11" y="208"/>
                      <a:pt x="11" y="215"/>
                    </a:cubicBezTo>
                    <a:cubicBezTo>
                      <a:pt x="11" y="217"/>
                      <a:pt x="6" y="215"/>
                      <a:pt x="4" y="215"/>
                    </a:cubicBezTo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29" name="Oval 128"/>
              <p:cNvSpPr>
                <a:spLocks noChangeArrowheads="1"/>
              </p:cNvSpPr>
              <p:nvPr/>
            </p:nvSpPr>
            <p:spPr bwMode="auto">
              <a:xfrm>
                <a:off x="1968" y="1728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12700" cap="sq">
                <a:solidFill>
                  <a:srgbClr val="EAEAEA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30" name="Oval 129"/>
              <p:cNvSpPr>
                <a:spLocks noChangeArrowheads="1"/>
              </p:cNvSpPr>
              <p:nvPr/>
            </p:nvSpPr>
            <p:spPr bwMode="auto">
              <a:xfrm>
                <a:off x="2352" y="1728"/>
                <a:ext cx="144" cy="144"/>
              </a:xfrm>
              <a:prstGeom prst="ellipse">
                <a:avLst/>
              </a:prstGeom>
              <a:solidFill>
                <a:srgbClr val="000000"/>
              </a:solidFill>
              <a:ln w="12700" cap="sq">
                <a:solidFill>
                  <a:srgbClr val="EAEAEA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522" name="Freeform 130"/>
            <p:cNvSpPr>
              <a:spLocks/>
            </p:cNvSpPr>
            <p:nvPr/>
          </p:nvSpPr>
          <p:spPr bwMode="auto">
            <a:xfrm>
              <a:off x="838200" y="1143000"/>
              <a:ext cx="990600" cy="762000"/>
            </a:xfrm>
            <a:custGeom>
              <a:avLst/>
              <a:gdLst>
                <a:gd name="T0" fmla="*/ 44027 w 1215"/>
                <a:gd name="T1" fmla="*/ 731459 h 998"/>
                <a:gd name="T2" fmla="*/ 60333 w 1215"/>
                <a:gd name="T3" fmla="*/ 736804 h 998"/>
                <a:gd name="T4" fmla="*/ 77454 w 1215"/>
                <a:gd name="T5" fmla="*/ 747493 h 998"/>
                <a:gd name="T6" fmla="*/ 529951 w 1215"/>
                <a:gd name="T7" fmla="*/ 752074 h 998"/>
                <a:gd name="T8" fmla="*/ 983262 w 1215"/>
                <a:gd name="T9" fmla="*/ 752074 h 998"/>
                <a:gd name="T10" fmla="*/ 983262 w 1215"/>
                <a:gd name="T11" fmla="*/ 699391 h 998"/>
                <a:gd name="T12" fmla="*/ 988969 w 1215"/>
                <a:gd name="T13" fmla="*/ 487130 h 998"/>
                <a:gd name="T14" fmla="*/ 983262 w 1215"/>
                <a:gd name="T15" fmla="*/ 10689 h 998"/>
                <a:gd name="T16" fmla="*/ 949019 w 1215"/>
                <a:gd name="T17" fmla="*/ 16034 h 998"/>
                <a:gd name="T18" fmla="*/ 914776 w 1215"/>
                <a:gd name="T19" fmla="*/ 26723 h 998"/>
                <a:gd name="T20" fmla="*/ 864227 w 1215"/>
                <a:gd name="T21" fmla="*/ 47339 h 998"/>
                <a:gd name="T22" fmla="*/ 773728 w 1215"/>
                <a:gd name="T23" fmla="*/ 79407 h 998"/>
                <a:gd name="T24" fmla="*/ 756606 w 1215"/>
                <a:gd name="T25" fmla="*/ 90096 h 998"/>
                <a:gd name="T26" fmla="*/ 722363 w 1215"/>
                <a:gd name="T27" fmla="*/ 100786 h 998"/>
                <a:gd name="T28" fmla="*/ 694643 w 1215"/>
                <a:gd name="T29" fmla="*/ 127509 h 998"/>
                <a:gd name="T30" fmla="*/ 677521 w 1215"/>
                <a:gd name="T31" fmla="*/ 137435 h 998"/>
                <a:gd name="T32" fmla="*/ 671814 w 1215"/>
                <a:gd name="T33" fmla="*/ 142780 h 998"/>
                <a:gd name="T34" fmla="*/ 666107 w 1215"/>
                <a:gd name="T35" fmla="*/ 79407 h 998"/>
                <a:gd name="T36" fmla="*/ 666107 w 1215"/>
                <a:gd name="T37" fmla="*/ 0 h 998"/>
                <a:gd name="T38" fmla="*/ 547072 w 1215"/>
                <a:gd name="T39" fmla="*/ 47339 h 998"/>
                <a:gd name="T40" fmla="*/ 462280 w 1215"/>
                <a:gd name="T41" fmla="*/ 95441 h 998"/>
                <a:gd name="T42" fmla="*/ 394609 w 1215"/>
                <a:gd name="T43" fmla="*/ 116820 h 998"/>
                <a:gd name="T44" fmla="*/ 354659 w 1215"/>
                <a:gd name="T45" fmla="*/ 137435 h 998"/>
                <a:gd name="T46" fmla="*/ 360366 w 1215"/>
                <a:gd name="T47" fmla="*/ 5345 h 998"/>
                <a:gd name="T48" fmla="*/ 258453 w 1215"/>
                <a:gd name="T49" fmla="*/ 47339 h 998"/>
                <a:gd name="T50" fmla="*/ 190782 w 1215"/>
                <a:gd name="T51" fmla="*/ 74062 h 998"/>
                <a:gd name="T52" fmla="*/ 156539 w 1215"/>
                <a:gd name="T53" fmla="*/ 95441 h 998"/>
                <a:gd name="T54" fmla="*/ 123112 w 1215"/>
                <a:gd name="T55" fmla="*/ 106130 h 998"/>
                <a:gd name="T56" fmla="*/ 38320 w 1215"/>
                <a:gd name="T57" fmla="*/ 142780 h 998"/>
                <a:gd name="T58" fmla="*/ 32612 w 1215"/>
                <a:gd name="T59" fmla="*/ 254255 h 998"/>
                <a:gd name="T60" fmla="*/ 26905 w 1215"/>
                <a:gd name="T61" fmla="*/ 455826 h 998"/>
                <a:gd name="T62" fmla="*/ 32612 w 1215"/>
                <a:gd name="T63" fmla="*/ 619984 h 998"/>
                <a:gd name="T64" fmla="*/ 44027 w 1215"/>
                <a:gd name="T65" fmla="*/ 731459 h 9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15"/>
                <a:gd name="T100" fmla="*/ 0 h 998"/>
                <a:gd name="T101" fmla="*/ 1215 w 1215"/>
                <a:gd name="T102" fmla="*/ 998 h 99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15" h="998">
                  <a:moveTo>
                    <a:pt x="54" y="958"/>
                  </a:moveTo>
                  <a:cubicBezTo>
                    <a:pt x="61" y="960"/>
                    <a:pt x="68" y="962"/>
                    <a:pt x="74" y="965"/>
                  </a:cubicBezTo>
                  <a:cubicBezTo>
                    <a:pt x="81" y="969"/>
                    <a:pt x="87" y="979"/>
                    <a:pt x="95" y="979"/>
                  </a:cubicBezTo>
                  <a:cubicBezTo>
                    <a:pt x="280" y="985"/>
                    <a:pt x="465" y="983"/>
                    <a:pt x="650" y="985"/>
                  </a:cubicBezTo>
                  <a:cubicBezTo>
                    <a:pt x="739" y="983"/>
                    <a:pt x="1180" y="998"/>
                    <a:pt x="1206" y="985"/>
                  </a:cubicBezTo>
                  <a:cubicBezTo>
                    <a:pt x="1213" y="958"/>
                    <a:pt x="1215" y="943"/>
                    <a:pt x="1206" y="916"/>
                  </a:cubicBezTo>
                  <a:cubicBezTo>
                    <a:pt x="1203" y="832"/>
                    <a:pt x="1184" y="725"/>
                    <a:pt x="1213" y="638"/>
                  </a:cubicBezTo>
                  <a:cubicBezTo>
                    <a:pt x="1199" y="429"/>
                    <a:pt x="1206" y="224"/>
                    <a:pt x="1206" y="14"/>
                  </a:cubicBezTo>
                  <a:cubicBezTo>
                    <a:pt x="1192" y="16"/>
                    <a:pt x="1178" y="18"/>
                    <a:pt x="1164" y="21"/>
                  </a:cubicBezTo>
                  <a:cubicBezTo>
                    <a:pt x="1150" y="25"/>
                    <a:pt x="1122" y="35"/>
                    <a:pt x="1122" y="35"/>
                  </a:cubicBezTo>
                  <a:cubicBezTo>
                    <a:pt x="1101" y="50"/>
                    <a:pt x="1084" y="55"/>
                    <a:pt x="1060" y="62"/>
                  </a:cubicBezTo>
                  <a:cubicBezTo>
                    <a:pt x="1027" y="84"/>
                    <a:pt x="988" y="94"/>
                    <a:pt x="949" y="104"/>
                  </a:cubicBezTo>
                  <a:cubicBezTo>
                    <a:pt x="942" y="109"/>
                    <a:pt x="936" y="115"/>
                    <a:pt x="928" y="118"/>
                  </a:cubicBezTo>
                  <a:cubicBezTo>
                    <a:pt x="915" y="124"/>
                    <a:pt x="886" y="132"/>
                    <a:pt x="886" y="132"/>
                  </a:cubicBezTo>
                  <a:cubicBezTo>
                    <a:pt x="824" y="175"/>
                    <a:pt x="907" y="114"/>
                    <a:pt x="852" y="167"/>
                  </a:cubicBezTo>
                  <a:cubicBezTo>
                    <a:pt x="846" y="173"/>
                    <a:pt x="838" y="175"/>
                    <a:pt x="831" y="180"/>
                  </a:cubicBezTo>
                  <a:cubicBezTo>
                    <a:pt x="828" y="182"/>
                    <a:pt x="826" y="185"/>
                    <a:pt x="824" y="187"/>
                  </a:cubicBezTo>
                  <a:cubicBezTo>
                    <a:pt x="835" y="155"/>
                    <a:pt x="819" y="139"/>
                    <a:pt x="817" y="104"/>
                  </a:cubicBezTo>
                  <a:cubicBezTo>
                    <a:pt x="815" y="69"/>
                    <a:pt x="817" y="35"/>
                    <a:pt x="817" y="0"/>
                  </a:cubicBezTo>
                  <a:cubicBezTo>
                    <a:pt x="763" y="18"/>
                    <a:pt x="728" y="46"/>
                    <a:pt x="671" y="62"/>
                  </a:cubicBezTo>
                  <a:cubicBezTo>
                    <a:pt x="653" y="75"/>
                    <a:pt x="585" y="119"/>
                    <a:pt x="567" y="125"/>
                  </a:cubicBezTo>
                  <a:cubicBezTo>
                    <a:pt x="547" y="132"/>
                    <a:pt x="504" y="140"/>
                    <a:pt x="484" y="153"/>
                  </a:cubicBezTo>
                  <a:cubicBezTo>
                    <a:pt x="440" y="181"/>
                    <a:pt x="459" y="180"/>
                    <a:pt x="435" y="180"/>
                  </a:cubicBezTo>
                  <a:cubicBezTo>
                    <a:pt x="459" y="146"/>
                    <a:pt x="442" y="32"/>
                    <a:pt x="442" y="7"/>
                  </a:cubicBezTo>
                  <a:cubicBezTo>
                    <a:pt x="398" y="22"/>
                    <a:pt x="362" y="49"/>
                    <a:pt x="317" y="62"/>
                  </a:cubicBezTo>
                  <a:cubicBezTo>
                    <a:pt x="291" y="80"/>
                    <a:pt x="259" y="81"/>
                    <a:pt x="234" y="97"/>
                  </a:cubicBezTo>
                  <a:cubicBezTo>
                    <a:pt x="220" y="106"/>
                    <a:pt x="208" y="120"/>
                    <a:pt x="192" y="125"/>
                  </a:cubicBezTo>
                  <a:cubicBezTo>
                    <a:pt x="178" y="130"/>
                    <a:pt x="163" y="131"/>
                    <a:pt x="151" y="139"/>
                  </a:cubicBezTo>
                  <a:cubicBezTo>
                    <a:pt x="126" y="156"/>
                    <a:pt x="76" y="187"/>
                    <a:pt x="47" y="187"/>
                  </a:cubicBezTo>
                  <a:cubicBezTo>
                    <a:pt x="62" y="233"/>
                    <a:pt x="40" y="333"/>
                    <a:pt x="40" y="333"/>
                  </a:cubicBezTo>
                  <a:cubicBezTo>
                    <a:pt x="45" y="417"/>
                    <a:pt x="60" y="516"/>
                    <a:pt x="33" y="597"/>
                  </a:cubicBezTo>
                  <a:cubicBezTo>
                    <a:pt x="35" y="669"/>
                    <a:pt x="40" y="740"/>
                    <a:pt x="40" y="812"/>
                  </a:cubicBezTo>
                  <a:cubicBezTo>
                    <a:pt x="40" y="835"/>
                    <a:pt x="0" y="985"/>
                    <a:pt x="54" y="958"/>
                  </a:cubicBezTo>
                  <a:close/>
                </a:path>
              </a:pathLst>
            </a:custGeom>
            <a:noFill/>
            <a:ln w="285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23" name="Freeform 131"/>
            <p:cNvSpPr>
              <a:spLocks/>
            </p:cNvSpPr>
            <p:nvPr/>
          </p:nvSpPr>
          <p:spPr bwMode="auto">
            <a:xfrm>
              <a:off x="7315200" y="381000"/>
              <a:ext cx="990600" cy="762000"/>
            </a:xfrm>
            <a:custGeom>
              <a:avLst/>
              <a:gdLst>
                <a:gd name="T0" fmla="*/ 44027 w 1215"/>
                <a:gd name="T1" fmla="*/ 731459 h 998"/>
                <a:gd name="T2" fmla="*/ 60333 w 1215"/>
                <a:gd name="T3" fmla="*/ 736804 h 998"/>
                <a:gd name="T4" fmla="*/ 77454 w 1215"/>
                <a:gd name="T5" fmla="*/ 747493 h 998"/>
                <a:gd name="T6" fmla="*/ 529951 w 1215"/>
                <a:gd name="T7" fmla="*/ 752074 h 998"/>
                <a:gd name="T8" fmla="*/ 983262 w 1215"/>
                <a:gd name="T9" fmla="*/ 752074 h 998"/>
                <a:gd name="T10" fmla="*/ 983262 w 1215"/>
                <a:gd name="T11" fmla="*/ 699391 h 998"/>
                <a:gd name="T12" fmla="*/ 988969 w 1215"/>
                <a:gd name="T13" fmla="*/ 487130 h 998"/>
                <a:gd name="T14" fmla="*/ 983262 w 1215"/>
                <a:gd name="T15" fmla="*/ 10689 h 998"/>
                <a:gd name="T16" fmla="*/ 949019 w 1215"/>
                <a:gd name="T17" fmla="*/ 16034 h 998"/>
                <a:gd name="T18" fmla="*/ 914776 w 1215"/>
                <a:gd name="T19" fmla="*/ 26723 h 998"/>
                <a:gd name="T20" fmla="*/ 864227 w 1215"/>
                <a:gd name="T21" fmla="*/ 47339 h 998"/>
                <a:gd name="T22" fmla="*/ 773728 w 1215"/>
                <a:gd name="T23" fmla="*/ 79407 h 998"/>
                <a:gd name="T24" fmla="*/ 756606 w 1215"/>
                <a:gd name="T25" fmla="*/ 90096 h 998"/>
                <a:gd name="T26" fmla="*/ 722363 w 1215"/>
                <a:gd name="T27" fmla="*/ 100786 h 998"/>
                <a:gd name="T28" fmla="*/ 694643 w 1215"/>
                <a:gd name="T29" fmla="*/ 127509 h 998"/>
                <a:gd name="T30" fmla="*/ 677521 w 1215"/>
                <a:gd name="T31" fmla="*/ 137435 h 998"/>
                <a:gd name="T32" fmla="*/ 671814 w 1215"/>
                <a:gd name="T33" fmla="*/ 142780 h 998"/>
                <a:gd name="T34" fmla="*/ 666107 w 1215"/>
                <a:gd name="T35" fmla="*/ 79407 h 998"/>
                <a:gd name="T36" fmla="*/ 666107 w 1215"/>
                <a:gd name="T37" fmla="*/ 0 h 998"/>
                <a:gd name="T38" fmla="*/ 547072 w 1215"/>
                <a:gd name="T39" fmla="*/ 47339 h 998"/>
                <a:gd name="T40" fmla="*/ 462280 w 1215"/>
                <a:gd name="T41" fmla="*/ 95441 h 998"/>
                <a:gd name="T42" fmla="*/ 394609 w 1215"/>
                <a:gd name="T43" fmla="*/ 116820 h 998"/>
                <a:gd name="T44" fmla="*/ 354659 w 1215"/>
                <a:gd name="T45" fmla="*/ 137435 h 998"/>
                <a:gd name="T46" fmla="*/ 360366 w 1215"/>
                <a:gd name="T47" fmla="*/ 5345 h 998"/>
                <a:gd name="T48" fmla="*/ 258453 w 1215"/>
                <a:gd name="T49" fmla="*/ 47339 h 998"/>
                <a:gd name="T50" fmla="*/ 190782 w 1215"/>
                <a:gd name="T51" fmla="*/ 74062 h 998"/>
                <a:gd name="T52" fmla="*/ 156539 w 1215"/>
                <a:gd name="T53" fmla="*/ 95441 h 998"/>
                <a:gd name="T54" fmla="*/ 123112 w 1215"/>
                <a:gd name="T55" fmla="*/ 106130 h 998"/>
                <a:gd name="T56" fmla="*/ 38320 w 1215"/>
                <a:gd name="T57" fmla="*/ 142780 h 998"/>
                <a:gd name="T58" fmla="*/ 32612 w 1215"/>
                <a:gd name="T59" fmla="*/ 254255 h 998"/>
                <a:gd name="T60" fmla="*/ 26905 w 1215"/>
                <a:gd name="T61" fmla="*/ 455826 h 998"/>
                <a:gd name="T62" fmla="*/ 32612 w 1215"/>
                <a:gd name="T63" fmla="*/ 619984 h 998"/>
                <a:gd name="T64" fmla="*/ 44027 w 1215"/>
                <a:gd name="T65" fmla="*/ 731459 h 99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215"/>
                <a:gd name="T100" fmla="*/ 0 h 998"/>
                <a:gd name="T101" fmla="*/ 1215 w 1215"/>
                <a:gd name="T102" fmla="*/ 998 h 99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215" h="998">
                  <a:moveTo>
                    <a:pt x="54" y="958"/>
                  </a:moveTo>
                  <a:cubicBezTo>
                    <a:pt x="61" y="960"/>
                    <a:pt x="68" y="962"/>
                    <a:pt x="74" y="965"/>
                  </a:cubicBezTo>
                  <a:cubicBezTo>
                    <a:pt x="81" y="969"/>
                    <a:pt x="87" y="979"/>
                    <a:pt x="95" y="979"/>
                  </a:cubicBezTo>
                  <a:cubicBezTo>
                    <a:pt x="280" y="985"/>
                    <a:pt x="465" y="983"/>
                    <a:pt x="650" y="985"/>
                  </a:cubicBezTo>
                  <a:cubicBezTo>
                    <a:pt x="739" y="983"/>
                    <a:pt x="1180" y="998"/>
                    <a:pt x="1206" y="985"/>
                  </a:cubicBezTo>
                  <a:cubicBezTo>
                    <a:pt x="1213" y="958"/>
                    <a:pt x="1215" y="943"/>
                    <a:pt x="1206" y="916"/>
                  </a:cubicBezTo>
                  <a:cubicBezTo>
                    <a:pt x="1203" y="832"/>
                    <a:pt x="1184" y="725"/>
                    <a:pt x="1213" y="638"/>
                  </a:cubicBezTo>
                  <a:cubicBezTo>
                    <a:pt x="1199" y="429"/>
                    <a:pt x="1206" y="224"/>
                    <a:pt x="1206" y="14"/>
                  </a:cubicBezTo>
                  <a:cubicBezTo>
                    <a:pt x="1192" y="16"/>
                    <a:pt x="1178" y="18"/>
                    <a:pt x="1164" y="21"/>
                  </a:cubicBezTo>
                  <a:cubicBezTo>
                    <a:pt x="1150" y="25"/>
                    <a:pt x="1122" y="35"/>
                    <a:pt x="1122" y="35"/>
                  </a:cubicBezTo>
                  <a:cubicBezTo>
                    <a:pt x="1101" y="50"/>
                    <a:pt x="1084" y="55"/>
                    <a:pt x="1060" y="62"/>
                  </a:cubicBezTo>
                  <a:cubicBezTo>
                    <a:pt x="1027" y="84"/>
                    <a:pt x="988" y="94"/>
                    <a:pt x="949" y="104"/>
                  </a:cubicBezTo>
                  <a:cubicBezTo>
                    <a:pt x="942" y="109"/>
                    <a:pt x="936" y="115"/>
                    <a:pt x="928" y="118"/>
                  </a:cubicBezTo>
                  <a:cubicBezTo>
                    <a:pt x="915" y="124"/>
                    <a:pt x="886" y="132"/>
                    <a:pt x="886" y="132"/>
                  </a:cubicBezTo>
                  <a:cubicBezTo>
                    <a:pt x="824" y="175"/>
                    <a:pt x="907" y="114"/>
                    <a:pt x="852" y="167"/>
                  </a:cubicBezTo>
                  <a:cubicBezTo>
                    <a:pt x="846" y="173"/>
                    <a:pt x="838" y="175"/>
                    <a:pt x="831" y="180"/>
                  </a:cubicBezTo>
                  <a:cubicBezTo>
                    <a:pt x="828" y="182"/>
                    <a:pt x="826" y="185"/>
                    <a:pt x="824" y="187"/>
                  </a:cubicBezTo>
                  <a:cubicBezTo>
                    <a:pt x="835" y="155"/>
                    <a:pt x="819" y="139"/>
                    <a:pt x="817" y="104"/>
                  </a:cubicBezTo>
                  <a:cubicBezTo>
                    <a:pt x="815" y="69"/>
                    <a:pt x="817" y="35"/>
                    <a:pt x="817" y="0"/>
                  </a:cubicBezTo>
                  <a:cubicBezTo>
                    <a:pt x="763" y="18"/>
                    <a:pt x="728" y="46"/>
                    <a:pt x="671" y="62"/>
                  </a:cubicBezTo>
                  <a:cubicBezTo>
                    <a:pt x="653" y="75"/>
                    <a:pt x="585" y="119"/>
                    <a:pt x="567" y="125"/>
                  </a:cubicBezTo>
                  <a:cubicBezTo>
                    <a:pt x="547" y="132"/>
                    <a:pt x="504" y="140"/>
                    <a:pt x="484" y="153"/>
                  </a:cubicBezTo>
                  <a:cubicBezTo>
                    <a:pt x="440" y="181"/>
                    <a:pt x="459" y="180"/>
                    <a:pt x="435" y="180"/>
                  </a:cubicBezTo>
                  <a:cubicBezTo>
                    <a:pt x="459" y="146"/>
                    <a:pt x="442" y="32"/>
                    <a:pt x="442" y="7"/>
                  </a:cubicBezTo>
                  <a:cubicBezTo>
                    <a:pt x="398" y="22"/>
                    <a:pt x="362" y="49"/>
                    <a:pt x="317" y="62"/>
                  </a:cubicBezTo>
                  <a:cubicBezTo>
                    <a:pt x="291" y="80"/>
                    <a:pt x="259" y="81"/>
                    <a:pt x="234" y="97"/>
                  </a:cubicBezTo>
                  <a:cubicBezTo>
                    <a:pt x="220" y="106"/>
                    <a:pt x="208" y="120"/>
                    <a:pt x="192" y="125"/>
                  </a:cubicBezTo>
                  <a:cubicBezTo>
                    <a:pt x="178" y="130"/>
                    <a:pt x="163" y="131"/>
                    <a:pt x="151" y="139"/>
                  </a:cubicBezTo>
                  <a:cubicBezTo>
                    <a:pt x="126" y="156"/>
                    <a:pt x="76" y="187"/>
                    <a:pt x="47" y="187"/>
                  </a:cubicBezTo>
                  <a:cubicBezTo>
                    <a:pt x="62" y="233"/>
                    <a:pt x="40" y="333"/>
                    <a:pt x="40" y="333"/>
                  </a:cubicBezTo>
                  <a:cubicBezTo>
                    <a:pt x="45" y="417"/>
                    <a:pt x="60" y="516"/>
                    <a:pt x="33" y="597"/>
                  </a:cubicBezTo>
                  <a:cubicBezTo>
                    <a:pt x="35" y="669"/>
                    <a:pt x="40" y="740"/>
                    <a:pt x="40" y="812"/>
                  </a:cubicBezTo>
                  <a:cubicBezTo>
                    <a:pt x="40" y="835"/>
                    <a:pt x="0" y="985"/>
                    <a:pt x="54" y="958"/>
                  </a:cubicBezTo>
                  <a:close/>
                </a:path>
              </a:pathLst>
            </a:custGeom>
            <a:noFill/>
            <a:ln w="285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24" name="Line 132"/>
            <p:cNvSpPr>
              <a:spLocks noChangeShapeType="1"/>
            </p:cNvSpPr>
            <p:nvPr/>
          </p:nvSpPr>
          <p:spPr bwMode="auto">
            <a:xfrm flipV="1">
              <a:off x="4114800" y="1752600"/>
              <a:ext cx="76200" cy="457200"/>
            </a:xfrm>
            <a:prstGeom prst="line">
              <a:avLst/>
            </a:prstGeom>
            <a:noFill/>
            <a:ln w="12700" cap="sq">
              <a:solidFill>
                <a:srgbClr val="EAEAEA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25" name="Line 133"/>
            <p:cNvSpPr>
              <a:spLocks noChangeShapeType="1"/>
            </p:cNvSpPr>
            <p:nvPr/>
          </p:nvSpPr>
          <p:spPr bwMode="auto">
            <a:xfrm flipH="1">
              <a:off x="990600" y="2209800"/>
              <a:ext cx="228600" cy="45720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526" name="Group 134"/>
            <p:cNvGrpSpPr>
              <a:grpSpLocks/>
            </p:cNvGrpSpPr>
            <p:nvPr/>
          </p:nvGrpSpPr>
          <p:grpSpPr bwMode="auto">
            <a:xfrm>
              <a:off x="228600" y="3352800"/>
              <a:ext cx="457200" cy="762000"/>
              <a:chOff x="144" y="2112"/>
              <a:chExt cx="288" cy="480"/>
            </a:xfrm>
          </p:grpSpPr>
          <p:sp>
            <p:nvSpPr>
              <p:cNvPr id="624" name="AutoShape 135"/>
              <p:cNvSpPr>
                <a:spLocks noChangeArrowheads="1"/>
              </p:cNvSpPr>
              <p:nvPr/>
            </p:nvSpPr>
            <p:spPr bwMode="auto">
              <a:xfrm rot="-8947783">
                <a:off x="144" y="2400"/>
                <a:ext cx="144" cy="192"/>
              </a:xfrm>
              <a:prstGeom prst="triangle">
                <a:avLst>
                  <a:gd name="adj" fmla="val 50000"/>
                </a:avLst>
              </a:prstGeom>
              <a:noFill/>
              <a:ln w="158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25" name="Line 136"/>
              <p:cNvSpPr>
                <a:spLocks noChangeShapeType="1"/>
              </p:cNvSpPr>
              <p:nvPr/>
            </p:nvSpPr>
            <p:spPr bwMode="auto">
              <a:xfrm flipH="1">
                <a:off x="288" y="2160"/>
                <a:ext cx="144" cy="288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26" name="Line 137"/>
              <p:cNvSpPr>
                <a:spLocks noChangeShapeType="1"/>
              </p:cNvSpPr>
              <p:nvPr/>
            </p:nvSpPr>
            <p:spPr bwMode="auto">
              <a:xfrm flipH="1">
                <a:off x="240" y="2112"/>
                <a:ext cx="144" cy="288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527" name="Line 138"/>
            <p:cNvSpPr>
              <a:spLocks noChangeShapeType="1"/>
            </p:cNvSpPr>
            <p:nvPr/>
          </p:nvSpPr>
          <p:spPr bwMode="auto">
            <a:xfrm flipH="1">
              <a:off x="838200" y="2209800"/>
              <a:ext cx="228600" cy="45720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28" name="Rectangle 139"/>
            <p:cNvSpPr>
              <a:spLocks noChangeArrowheads="1"/>
            </p:cNvSpPr>
            <p:nvPr/>
          </p:nvSpPr>
          <p:spPr bwMode="auto">
            <a:xfrm>
              <a:off x="838200" y="1981200"/>
              <a:ext cx="990600" cy="228600"/>
            </a:xfrm>
            <a:prstGeom prst="rect">
              <a:avLst/>
            </a:prstGeom>
            <a:noFill/>
            <a:ln w="28575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500 ft coils</a:t>
              </a:r>
            </a:p>
          </p:txBody>
        </p:sp>
        <p:sp>
          <p:nvSpPr>
            <p:cNvPr id="529" name="Text Box 140"/>
            <p:cNvSpPr txBox="1">
              <a:spLocks noChangeArrowheads="1"/>
            </p:cNvSpPr>
            <p:nvPr/>
          </p:nvSpPr>
          <p:spPr bwMode="auto">
            <a:xfrm>
              <a:off x="914401" y="1295400"/>
              <a:ext cx="908375" cy="49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Michigan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Steel</a:t>
              </a:r>
            </a:p>
          </p:txBody>
        </p:sp>
        <p:sp>
          <p:nvSpPr>
            <p:cNvPr id="530" name="Text Box 141"/>
            <p:cNvSpPr txBox="1">
              <a:spLocks noChangeArrowheads="1"/>
            </p:cNvSpPr>
            <p:nvPr/>
          </p:nvSpPr>
          <p:spPr bwMode="auto">
            <a:xfrm>
              <a:off x="7391400" y="609600"/>
              <a:ext cx="918772" cy="49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State St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Assembly</a:t>
              </a:r>
            </a:p>
          </p:txBody>
        </p:sp>
        <p:sp>
          <p:nvSpPr>
            <p:cNvPr id="531" name="Text Box 142"/>
            <p:cNvSpPr txBox="1">
              <a:spLocks noChangeArrowheads="1"/>
            </p:cNvSpPr>
            <p:nvPr/>
          </p:nvSpPr>
          <p:spPr bwMode="auto">
            <a:xfrm>
              <a:off x="7239000" y="1905000"/>
              <a:ext cx="11731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Tray = 20 pc</a:t>
              </a:r>
            </a:p>
          </p:txBody>
        </p:sp>
        <p:sp>
          <p:nvSpPr>
            <p:cNvPr id="532" name="Text Box 143"/>
            <p:cNvSpPr txBox="1">
              <a:spLocks noChangeArrowheads="1"/>
            </p:cNvSpPr>
            <p:nvPr/>
          </p:nvSpPr>
          <p:spPr bwMode="auto">
            <a:xfrm>
              <a:off x="7467600" y="2133600"/>
              <a:ext cx="77628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2 Shifts</a:t>
              </a:r>
            </a:p>
          </p:txBody>
        </p:sp>
        <p:sp>
          <p:nvSpPr>
            <p:cNvPr id="533" name="Text Box 144"/>
            <p:cNvSpPr txBox="1">
              <a:spLocks noChangeArrowheads="1"/>
            </p:cNvSpPr>
            <p:nvPr/>
          </p:nvSpPr>
          <p:spPr bwMode="auto">
            <a:xfrm>
              <a:off x="7239000" y="1219200"/>
              <a:ext cx="1204696" cy="694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18,400 pc/</a:t>
              </a:r>
              <a:r>
                <a:rPr kumimoji="0" lang="en-US" alt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mo</a:t>
              </a:r>
              <a:endParaRPr kumimoji="0" lang="en-US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-12,000 “L”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-6,400 “R”</a:t>
              </a:r>
            </a:p>
          </p:txBody>
        </p:sp>
        <p:sp>
          <p:nvSpPr>
            <p:cNvPr id="534" name="Rectangle 145"/>
            <p:cNvSpPr>
              <a:spLocks noChangeArrowheads="1"/>
            </p:cNvSpPr>
            <p:nvPr/>
          </p:nvSpPr>
          <p:spPr bwMode="auto">
            <a:xfrm>
              <a:off x="7315200" y="1219200"/>
              <a:ext cx="1066800" cy="1143000"/>
            </a:xfrm>
            <a:prstGeom prst="rect">
              <a:avLst/>
            </a:prstGeom>
            <a:noFill/>
            <a:ln w="15875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35" name="Line 146"/>
            <p:cNvSpPr>
              <a:spLocks noChangeShapeType="1"/>
            </p:cNvSpPr>
            <p:nvPr/>
          </p:nvSpPr>
          <p:spPr bwMode="auto">
            <a:xfrm>
              <a:off x="7315200" y="1905000"/>
              <a:ext cx="1066800" cy="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36" name="Line 147"/>
            <p:cNvSpPr>
              <a:spLocks noChangeShapeType="1"/>
            </p:cNvSpPr>
            <p:nvPr/>
          </p:nvSpPr>
          <p:spPr bwMode="auto">
            <a:xfrm>
              <a:off x="7315200" y="2133600"/>
              <a:ext cx="1066800" cy="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37" name="Text Box 148"/>
            <p:cNvSpPr txBox="1">
              <a:spLocks noChangeArrowheads="1"/>
            </p:cNvSpPr>
            <p:nvPr/>
          </p:nvSpPr>
          <p:spPr bwMode="auto">
            <a:xfrm>
              <a:off x="457200" y="2743200"/>
              <a:ext cx="990600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Tue &amp; Thu</a:t>
              </a:r>
            </a:p>
          </p:txBody>
        </p:sp>
        <p:sp>
          <p:nvSpPr>
            <p:cNvPr id="538" name="Text Box 149"/>
            <p:cNvSpPr txBox="1">
              <a:spLocks noChangeArrowheads="1"/>
            </p:cNvSpPr>
            <p:nvPr/>
          </p:nvSpPr>
          <p:spPr bwMode="auto">
            <a:xfrm>
              <a:off x="7772400" y="2819400"/>
              <a:ext cx="685800" cy="496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1x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daily</a:t>
              </a:r>
            </a:p>
          </p:txBody>
        </p:sp>
        <p:grpSp>
          <p:nvGrpSpPr>
            <p:cNvPr id="539" name="Group 150"/>
            <p:cNvGrpSpPr>
              <a:grpSpLocks/>
            </p:cNvGrpSpPr>
            <p:nvPr/>
          </p:nvGrpSpPr>
          <p:grpSpPr bwMode="auto">
            <a:xfrm rot="7361519">
              <a:off x="7708900" y="2349500"/>
              <a:ext cx="258763" cy="436563"/>
              <a:chOff x="144" y="2112"/>
              <a:chExt cx="288" cy="480"/>
            </a:xfrm>
          </p:grpSpPr>
          <p:sp>
            <p:nvSpPr>
              <p:cNvPr id="621" name="AutoShape 151"/>
              <p:cNvSpPr>
                <a:spLocks noChangeArrowheads="1"/>
              </p:cNvSpPr>
              <p:nvPr/>
            </p:nvSpPr>
            <p:spPr bwMode="auto">
              <a:xfrm rot="-8947783">
                <a:off x="144" y="2400"/>
                <a:ext cx="144" cy="192"/>
              </a:xfrm>
              <a:prstGeom prst="triangle">
                <a:avLst>
                  <a:gd name="adj" fmla="val 50000"/>
                </a:avLst>
              </a:prstGeom>
              <a:noFill/>
              <a:ln w="1587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22" name="Line 152"/>
              <p:cNvSpPr>
                <a:spLocks noChangeShapeType="1"/>
              </p:cNvSpPr>
              <p:nvPr/>
            </p:nvSpPr>
            <p:spPr bwMode="auto">
              <a:xfrm flipH="1">
                <a:off x="288" y="2160"/>
                <a:ext cx="144" cy="288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23" name="Line 153"/>
              <p:cNvSpPr>
                <a:spLocks noChangeShapeType="1"/>
              </p:cNvSpPr>
              <p:nvPr/>
            </p:nvSpPr>
            <p:spPr bwMode="auto">
              <a:xfrm flipH="1">
                <a:off x="240" y="2112"/>
                <a:ext cx="144" cy="288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540" name="Line 154"/>
            <p:cNvSpPr>
              <a:spLocks noChangeShapeType="1"/>
            </p:cNvSpPr>
            <p:nvPr/>
          </p:nvSpPr>
          <p:spPr bwMode="auto">
            <a:xfrm flipH="1" flipV="1">
              <a:off x="8153400" y="3352800"/>
              <a:ext cx="381000" cy="53340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1" name="Line 155"/>
            <p:cNvSpPr>
              <a:spLocks noChangeShapeType="1"/>
            </p:cNvSpPr>
            <p:nvPr/>
          </p:nvSpPr>
          <p:spPr bwMode="auto">
            <a:xfrm flipH="1" flipV="1">
              <a:off x="8305800" y="3429000"/>
              <a:ext cx="381000" cy="53340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542" name="Group 156"/>
            <p:cNvGrpSpPr>
              <a:grpSpLocks/>
            </p:cNvGrpSpPr>
            <p:nvPr/>
          </p:nvGrpSpPr>
          <p:grpSpPr bwMode="auto">
            <a:xfrm>
              <a:off x="3886200" y="1219200"/>
              <a:ext cx="914400" cy="762000"/>
              <a:chOff x="672" y="2304"/>
              <a:chExt cx="624" cy="528"/>
            </a:xfrm>
          </p:grpSpPr>
          <p:sp>
            <p:nvSpPr>
              <p:cNvPr id="619" name="Freeform 157"/>
              <p:cNvSpPr>
                <a:spLocks/>
              </p:cNvSpPr>
              <p:nvPr/>
            </p:nvSpPr>
            <p:spPr bwMode="auto">
              <a:xfrm>
                <a:off x="672" y="2304"/>
                <a:ext cx="624" cy="528"/>
              </a:xfrm>
              <a:custGeom>
                <a:avLst/>
                <a:gdLst>
                  <a:gd name="T0" fmla="*/ 21 w 1213"/>
                  <a:gd name="T1" fmla="*/ 0 h 937"/>
                  <a:gd name="T2" fmla="*/ 128 w 1213"/>
                  <a:gd name="T3" fmla="*/ 4 h 937"/>
                  <a:gd name="T4" fmla="*/ 213 w 1213"/>
                  <a:gd name="T5" fmla="*/ 8 h 937"/>
                  <a:gd name="T6" fmla="*/ 353 w 1213"/>
                  <a:gd name="T7" fmla="*/ 8 h 937"/>
                  <a:gd name="T8" fmla="*/ 610 w 1213"/>
                  <a:gd name="T9" fmla="*/ 16 h 937"/>
                  <a:gd name="T10" fmla="*/ 615 w 1213"/>
                  <a:gd name="T11" fmla="*/ 5 h 937"/>
                  <a:gd name="T12" fmla="*/ 617 w 1213"/>
                  <a:gd name="T13" fmla="*/ 20 h 937"/>
                  <a:gd name="T14" fmla="*/ 614 w 1213"/>
                  <a:gd name="T15" fmla="*/ 63 h 937"/>
                  <a:gd name="T16" fmla="*/ 624 w 1213"/>
                  <a:gd name="T17" fmla="*/ 118 h 937"/>
                  <a:gd name="T18" fmla="*/ 614 w 1213"/>
                  <a:gd name="T19" fmla="*/ 165 h 937"/>
                  <a:gd name="T20" fmla="*/ 617 w 1213"/>
                  <a:gd name="T21" fmla="*/ 395 h 937"/>
                  <a:gd name="T22" fmla="*/ 614 w 1213"/>
                  <a:gd name="T23" fmla="*/ 528 h 937"/>
                  <a:gd name="T24" fmla="*/ 610 w 1213"/>
                  <a:gd name="T25" fmla="*/ 517 h 937"/>
                  <a:gd name="T26" fmla="*/ 364 w 1213"/>
                  <a:gd name="T27" fmla="*/ 517 h 937"/>
                  <a:gd name="T28" fmla="*/ 24 w 1213"/>
                  <a:gd name="T29" fmla="*/ 517 h 937"/>
                  <a:gd name="T30" fmla="*/ 14 w 1213"/>
                  <a:gd name="T31" fmla="*/ 481 h 937"/>
                  <a:gd name="T32" fmla="*/ 17 w 1213"/>
                  <a:gd name="T33" fmla="*/ 380 h 937"/>
                  <a:gd name="T34" fmla="*/ 21 w 1213"/>
                  <a:gd name="T35" fmla="*/ 290 h 937"/>
                  <a:gd name="T36" fmla="*/ 21 w 1213"/>
                  <a:gd name="T37" fmla="*/ 66 h 937"/>
                  <a:gd name="T38" fmla="*/ 21 w 1213"/>
                  <a:gd name="T39" fmla="*/ 0 h 93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213"/>
                  <a:gd name="T61" fmla="*/ 0 h 937"/>
                  <a:gd name="T62" fmla="*/ 1213 w 1213"/>
                  <a:gd name="T63" fmla="*/ 937 h 93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213" h="937">
                    <a:moveTo>
                      <a:pt x="41" y="0"/>
                    </a:moveTo>
                    <a:cubicBezTo>
                      <a:pt x="117" y="5"/>
                      <a:pt x="174" y="14"/>
                      <a:pt x="249" y="7"/>
                    </a:cubicBezTo>
                    <a:cubicBezTo>
                      <a:pt x="319" y="25"/>
                      <a:pt x="311" y="20"/>
                      <a:pt x="415" y="14"/>
                    </a:cubicBezTo>
                    <a:cubicBezTo>
                      <a:pt x="618" y="30"/>
                      <a:pt x="370" y="14"/>
                      <a:pt x="686" y="14"/>
                    </a:cubicBezTo>
                    <a:cubicBezTo>
                      <a:pt x="851" y="14"/>
                      <a:pt x="1020" y="28"/>
                      <a:pt x="1186" y="28"/>
                    </a:cubicBezTo>
                    <a:cubicBezTo>
                      <a:pt x="1189" y="21"/>
                      <a:pt x="1189" y="4"/>
                      <a:pt x="1196" y="8"/>
                    </a:cubicBezTo>
                    <a:cubicBezTo>
                      <a:pt x="1204" y="12"/>
                      <a:pt x="1199" y="26"/>
                      <a:pt x="1199" y="35"/>
                    </a:cubicBezTo>
                    <a:cubicBezTo>
                      <a:pt x="1198" y="61"/>
                      <a:pt x="1195" y="86"/>
                      <a:pt x="1193" y="112"/>
                    </a:cubicBezTo>
                    <a:cubicBezTo>
                      <a:pt x="1207" y="195"/>
                      <a:pt x="1198" y="164"/>
                      <a:pt x="1213" y="209"/>
                    </a:cubicBezTo>
                    <a:cubicBezTo>
                      <a:pt x="1208" y="239"/>
                      <a:pt x="1201" y="264"/>
                      <a:pt x="1193" y="292"/>
                    </a:cubicBezTo>
                    <a:cubicBezTo>
                      <a:pt x="1197" y="427"/>
                      <a:pt x="1186" y="567"/>
                      <a:pt x="1199" y="701"/>
                    </a:cubicBezTo>
                    <a:cubicBezTo>
                      <a:pt x="1189" y="836"/>
                      <a:pt x="1193" y="757"/>
                      <a:pt x="1193" y="937"/>
                    </a:cubicBezTo>
                    <a:cubicBezTo>
                      <a:pt x="1191" y="930"/>
                      <a:pt x="1193" y="917"/>
                      <a:pt x="1186" y="917"/>
                    </a:cubicBezTo>
                    <a:cubicBezTo>
                      <a:pt x="1027" y="909"/>
                      <a:pt x="867" y="922"/>
                      <a:pt x="707" y="917"/>
                    </a:cubicBezTo>
                    <a:cubicBezTo>
                      <a:pt x="485" y="925"/>
                      <a:pt x="268" y="917"/>
                      <a:pt x="47" y="917"/>
                    </a:cubicBezTo>
                    <a:cubicBezTo>
                      <a:pt x="41" y="896"/>
                      <a:pt x="27" y="854"/>
                      <a:pt x="27" y="854"/>
                    </a:cubicBezTo>
                    <a:cubicBezTo>
                      <a:pt x="29" y="794"/>
                      <a:pt x="34" y="734"/>
                      <a:pt x="34" y="674"/>
                    </a:cubicBezTo>
                    <a:cubicBezTo>
                      <a:pt x="34" y="613"/>
                      <a:pt x="22" y="572"/>
                      <a:pt x="41" y="514"/>
                    </a:cubicBezTo>
                    <a:cubicBezTo>
                      <a:pt x="35" y="388"/>
                      <a:pt x="0" y="240"/>
                      <a:pt x="41" y="118"/>
                    </a:cubicBezTo>
                    <a:cubicBezTo>
                      <a:pt x="32" y="33"/>
                      <a:pt x="31" y="72"/>
                      <a:pt x="41" y="0"/>
                    </a:cubicBezTo>
                    <a:close/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20" name="Freeform 158"/>
              <p:cNvSpPr>
                <a:spLocks/>
              </p:cNvSpPr>
              <p:nvPr/>
            </p:nvSpPr>
            <p:spPr bwMode="auto">
              <a:xfrm>
                <a:off x="680" y="2471"/>
                <a:ext cx="611" cy="25"/>
              </a:xfrm>
              <a:custGeom>
                <a:avLst/>
                <a:gdLst>
                  <a:gd name="T0" fmla="*/ 0 w 611"/>
                  <a:gd name="T1" fmla="*/ 0 h 25"/>
                  <a:gd name="T2" fmla="*/ 278 w 611"/>
                  <a:gd name="T3" fmla="*/ 6 h 25"/>
                  <a:gd name="T4" fmla="*/ 611 w 611"/>
                  <a:gd name="T5" fmla="*/ 13 h 25"/>
                  <a:gd name="T6" fmla="*/ 0 60000 65536"/>
                  <a:gd name="T7" fmla="*/ 0 60000 65536"/>
                  <a:gd name="T8" fmla="*/ 0 60000 65536"/>
                  <a:gd name="T9" fmla="*/ 0 w 611"/>
                  <a:gd name="T10" fmla="*/ 0 h 25"/>
                  <a:gd name="T11" fmla="*/ 611 w 611"/>
                  <a:gd name="T12" fmla="*/ 25 h 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11" h="25">
                    <a:moveTo>
                      <a:pt x="0" y="0"/>
                    </a:moveTo>
                    <a:cubicBezTo>
                      <a:pt x="87" y="25"/>
                      <a:pt x="190" y="11"/>
                      <a:pt x="278" y="6"/>
                    </a:cubicBezTo>
                    <a:cubicBezTo>
                      <a:pt x="393" y="10"/>
                      <a:pt x="501" y="13"/>
                      <a:pt x="611" y="13"/>
                    </a:cubicBezTo>
                  </a:path>
                </a:pathLst>
              </a:custGeom>
              <a:noFill/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543" name="Text Box 159"/>
            <p:cNvSpPr txBox="1">
              <a:spLocks noChangeArrowheads="1"/>
            </p:cNvSpPr>
            <p:nvPr/>
          </p:nvSpPr>
          <p:spPr bwMode="auto">
            <a:xfrm>
              <a:off x="3886200" y="1219200"/>
              <a:ext cx="9826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Prod Cont</a:t>
              </a:r>
            </a:p>
          </p:txBody>
        </p:sp>
        <p:sp>
          <p:nvSpPr>
            <p:cNvPr id="544" name="Line 160"/>
            <p:cNvSpPr>
              <a:spLocks noChangeShapeType="1"/>
            </p:cNvSpPr>
            <p:nvPr/>
          </p:nvSpPr>
          <p:spPr bwMode="auto">
            <a:xfrm flipH="1">
              <a:off x="2438400" y="1981200"/>
              <a:ext cx="1676400" cy="190500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5" name="Line 161"/>
            <p:cNvSpPr>
              <a:spLocks noChangeShapeType="1"/>
            </p:cNvSpPr>
            <p:nvPr/>
          </p:nvSpPr>
          <p:spPr bwMode="auto">
            <a:xfrm flipH="1">
              <a:off x="3962400" y="1981200"/>
              <a:ext cx="304800" cy="198120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6" name="Line 162"/>
            <p:cNvSpPr>
              <a:spLocks noChangeShapeType="1"/>
            </p:cNvSpPr>
            <p:nvPr/>
          </p:nvSpPr>
          <p:spPr bwMode="auto">
            <a:xfrm>
              <a:off x="4419600" y="1981200"/>
              <a:ext cx="1066800" cy="190500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7" name="Line 163"/>
            <p:cNvSpPr>
              <a:spLocks noChangeShapeType="1"/>
            </p:cNvSpPr>
            <p:nvPr/>
          </p:nvSpPr>
          <p:spPr bwMode="auto">
            <a:xfrm>
              <a:off x="4572000" y="1981200"/>
              <a:ext cx="2438400" cy="190500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8" name="Line 164"/>
            <p:cNvSpPr>
              <a:spLocks noChangeShapeType="1"/>
            </p:cNvSpPr>
            <p:nvPr/>
          </p:nvSpPr>
          <p:spPr bwMode="auto">
            <a:xfrm flipH="1">
              <a:off x="1143000" y="1981200"/>
              <a:ext cx="2895600" cy="190500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9" name="Rectangle 165"/>
            <p:cNvSpPr>
              <a:spLocks noChangeArrowheads="1"/>
            </p:cNvSpPr>
            <p:nvPr/>
          </p:nvSpPr>
          <p:spPr bwMode="auto">
            <a:xfrm>
              <a:off x="6324600" y="2819400"/>
              <a:ext cx="990600" cy="457200"/>
            </a:xfrm>
            <a:prstGeom prst="rect">
              <a:avLst/>
            </a:prstGeom>
            <a:solidFill>
              <a:srgbClr val="EAEAEA"/>
            </a:solidFill>
            <a:ln w="28575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Daily Ship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Schedule</a:t>
              </a:r>
            </a:p>
          </p:txBody>
        </p:sp>
        <p:sp>
          <p:nvSpPr>
            <p:cNvPr id="550" name="Rectangle 166"/>
            <p:cNvSpPr>
              <a:spLocks noChangeArrowheads="1"/>
            </p:cNvSpPr>
            <p:nvPr/>
          </p:nvSpPr>
          <p:spPr bwMode="auto">
            <a:xfrm>
              <a:off x="3276600" y="2286000"/>
              <a:ext cx="1828800" cy="304800"/>
            </a:xfrm>
            <a:prstGeom prst="rect">
              <a:avLst/>
            </a:prstGeom>
            <a:solidFill>
              <a:srgbClr val="EAEAEA"/>
            </a:solidFill>
            <a:ln w="28575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Weekly Schedule</a:t>
              </a:r>
            </a:p>
          </p:txBody>
        </p:sp>
        <p:sp>
          <p:nvSpPr>
            <p:cNvPr id="551" name="Text Box 167"/>
            <p:cNvSpPr txBox="1">
              <a:spLocks noChangeArrowheads="1"/>
            </p:cNvSpPr>
            <p:nvPr/>
          </p:nvSpPr>
          <p:spPr bwMode="auto">
            <a:xfrm>
              <a:off x="3886200" y="1676400"/>
              <a:ext cx="5794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MRP</a:t>
              </a:r>
            </a:p>
          </p:txBody>
        </p:sp>
        <p:grpSp>
          <p:nvGrpSpPr>
            <p:cNvPr id="552" name="Group 168"/>
            <p:cNvGrpSpPr>
              <a:grpSpLocks/>
            </p:cNvGrpSpPr>
            <p:nvPr/>
          </p:nvGrpSpPr>
          <p:grpSpPr bwMode="auto">
            <a:xfrm>
              <a:off x="4876800" y="1066800"/>
              <a:ext cx="2362200" cy="762000"/>
              <a:chOff x="3072" y="528"/>
              <a:chExt cx="1488" cy="480"/>
            </a:xfrm>
          </p:grpSpPr>
          <p:sp>
            <p:nvSpPr>
              <p:cNvPr id="616" name="Line 169"/>
              <p:cNvSpPr>
                <a:spLocks noChangeShapeType="1"/>
              </p:cNvSpPr>
              <p:nvPr/>
            </p:nvSpPr>
            <p:spPr bwMode="auto">
              <a:xfrm flipH="1">
                <a:off x="4032" y="528"/>
                <a:ext cx="528" cy="14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17" name="Line 170"/>
              <p:cNvSpPr>
                <a:spLocks noChangeShapeType="1"/>
              </p:cNvSpPr>
              <p:nvPr/>
            </p:nvSpPr>
            <p:spPr bwMode="auto">
              <a:xfrm>
                <a:off x="4032" y="672"/>
                <a:ext cx="96" cy="48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18" name="Line 171"/>
              <p:cNvSpPr>
                <a:spLocks noChangeShapeType="1"/>
              </p:cNvSpPr>
              <p:nvPr/>
            </p:nvSpPr>
            <p:spPr bwMode="auto">
              <a:xfrm flipH="1">
                <a:off x="3072" y="720"/>
                <a:ext cx="1056" cy="288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grpSp>
          <p:nvGrpSpPr>
            <p:cNvPr id="553" name="Group 172"/>
            <p:cNvGrpSpPr>
              <a:grpSpLocks/>
            </p:cNvGrpSpPr>
            <p:nvPr/>
          </p:nvGrpSpPr>
          <p:grpSpPr bwMode="auto">
            <a:xfrm rot="883884">
              <a:off x="1905000" y="1066800"/>
              <a:ext cx="1914525" cy="615950"/>
              <a:chOff x="3072" y="528"/>
              <a:chExt cx="1488" cy="480"/>
            </a:xfrm>
          </p:grpSpPr>
          <p:sp>
            <p:nvSpPr>
              <p:cNvPr id="613" name="Line 173"/>
              <p:cNvSpPr>
                <a:spLocks noChangeShapeType="1"/>
              </p:cNvSpPr>
              <p:nvPr/>
            </p:nvSpPr>
            <p:spPr bwMode="auto">
              <a:xfrm flipH="1">
                <a:off x="4032" y="528"/>
                <a:ext cx="528" cy="144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14" name="Line 174"/>
              <p:cNvSpPr>
                <a:spLocks noChangeShapeType="1"/>
              </p:cNvSpPr>
              <p:nvPr/>
            </p:nvSpPr>
            <p:spPr bwMode="auto">
              <a:xfrm>
                <a:off x="4032" y="672"/>
                <a:ext cx="96" cy="48"/>
              </a:xfrm>
              <a:prstGeom prst="line">
                <a:avLst/>
              </a:prstGeom>
              <a:noFill/>
              <a:ln w="1270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15" name="Line 175"/>
              <p:cNvSpPr>
                <a:spLocks noChangeShapeType="1"/>
              </p:cNvSpPr>
              <p:nvPr/>
            </p:nvSpPr>
            <p:spPr bwMode="auto">
              <a:xfrm flipH="1">
                <a:off x="3072" y="720"/>
                <a:ext cx="1056" cy="288"/>
              </a:xfrm>
              <a:prstGeom prst="line">
                <a:avLst/>
              </a:prstGeom>
              <a:noFill/>
              <a:ln w="15875" cap="sq">
                <a:solidFill>
                  <a:srgbClr val="000000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554" name="Line 176"/>
            <p:cNvSpPr>
              <a:spLocks noChangeShapeType="1"/>
            </p:cNvSpPr>
            <p:nvPr/>
          </p:nvSpPr>
          <p:spPr bwMode="auto">
            <a:xfrm flipH="1">
              <a:off x="1828800" y="1752600"/>
              <a:ext cx="2057400" cy="0"/>
            </a:xfrm>
            <a:prstGeom prst="lin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55" name="Rectangle 177"/>
            <p:cNvSpPr>
              <a:spLocks noChangeArrowheads="1"/>
            </p:cNvSpPr>
            <p:nvPr/>
          </p:nvSpPr>
          <p:spPr bwMode="auto">
            <a:xfrm>
              <a:off x="2438400" y="1600200"/>
              <a:ext cx="914400" cy="457200"/>
            </a:xfrm>
            <a:prstGeom prst="rect">
              <a:avLst/>
            </a:prstGeom>
            <a:solidFill>
              <a:srgbClr val="EAEAEA"/>
            </a:solidFill>
            <a:ln w="28575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Weekly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fax</a:t>
              </a:r>
            </a:p>
          </p:txBody>
        </p:sp>
        <p:sp>
          <p:nvSpPr>
            <p:cNvPr id="556" name="Rectangle 178"/>
            <p:cNvSpPr>
              <a:spLocks noChangeArrowheads="1"/>
            </p:cNvSpPr>
            <p:nvPr/>
          </p:nvSpPr>
          <p:spPr bwMode="auto">
            <a:xfrm>
              <a:off x="5410200" y="1447800"/>
              <a:ext cx="914400" cy="228600"/>
            </a:xfrm>
            <a:prstGeom prst="rect">
              <a:avLst/>
            </a:prstGeom>
            <a:solidFill>
              <a:srgbClr val="EAEAEA"/>
            </a:solidFill>
            <a:ln w="28575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Daily order</a:t>
              </a:r>
            </a:p>
          </p:txBody>
        </p:sp>
        <p:sp>
          <p:nvSpPr>
            <p:cNvPr id="557" name="Rectangle 179"/>
            <p:cNvSpPr>
              <a:spLocks noChangeArrowheads="1"/>
            </p:cNvSpPr>
            <p:nvPr/>
          </p:nvSpPr>
          <p:spPr bwMode="auto">
            <a:xfrm>
              <a:off x="2209800" y="1066800"/>
              <a:ext cx="762000" cy="457200"/>
            </a:xfrm>
            <a:prstGeom prst="rect">
              <a:avLst/>
            </a:prstGeom>
            <a:solidFill>
              <a:srgbClr val="EAEAEA"/>
            </a:solidFill>
            <a:ln w="28575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6wk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forecast</a:t>
              </a:r>
            </a:p>
          </p:txBody>
        </p:sp>
        <p:sp>
          <p:nvSpPr>
            <p:cNvPr id="558" name="Rectangle 180"/>
            <p:cNvSpPr>
              <a:spLocks noChangeArrowheads="1"/>
            </p:cNvSpPr>
            <p:nvPr/>
          </p:nvSpPr>
          <p:spPr bwMode="auto">
            <a:xfrm>
              <a:off x="5410200" y="914400"/>
              <a:ext cx="914400" cy="457200"/>
            </a:xfrm>
            <a:prstGeom prst="rect">
              <a:avLst/>
            </a:prstGeom>
            <a:solidFill>
              <a:srgbClr val="EAEAEA"/>
            </a:solidFill>
            <a:ln w="28575" cap="sq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90/60/30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forecasts</a:t>
              </a:r>
            </a:p>
          </p:txBody>
        </p:sp>
        <p:grpSp>
          <p:nvGrpSpPr>
            <p:cNvPr id="559" name="Group 181"/>
            <p:cNvGrpSpPr>
              <a:grpSpLocks/>
            </p:cNvGrpSpPr>
            <p:nvPr/>
          </p:nvGrpSpPr>
          <p:grpSpPr bwMode="auto">
            <a:xfrm>
              <a:off x="1524000" y="4191008"/>
              <a:ext cx="381000" cy="309563"/>
              <a:chOff x="2112" y="3021"/>
              <a:chExt cx="240" cy="195"/>
            </a:xfrm>
          </p:grpSpPr>
          <p:sp>
            <p:nvSpPr>
              <p:cNvPr id="611" name="Freeform 182"/>
              <p:cNvSpPr>
                <a:spLocks/>
              </p:cNvSpPr>
              <p:nvPr/>
            </p:nvSpPr>
            <p:spPr bwMode="auto">
              <a:xfrm>
                <a:off x="2112" y="3024"/>
                <a:ext cx="240" cy="192"/>
              </a:xfrm>
              <a:custGeom>
                <a:avLst/>
                <a:gdLst>
                  <a:gd name="T0" fmla="*/ 117 w 356"/>
                  <a:gd name="T1" fmla="*/ 0 h 312"/>
                  <a:gd name="T2" fmla="*/ 107 w 356"/>
                  <a:gd name="T3" fmla="*/ 12 h 312"/>
                  <a:gd name="T4" fmla="*/ 94 w 356"/>
                  <a:gd name="T5" fmla="*/ 21 h 312"/>
                  <a:gd name="T6" fmla="*/ 70 w 356"/>
                  <a:gd name="T7" fmla="*/ 60 h 312"/>
                  <a:gd name="T8" fmla="*/ 14 w 356"/>
                  <a:gd name="T9" fmla="*/ 145 h 312"/>
                  <a:gd name="T10" fmla="*/ 0 w 356"/>
                  <a:gd name="T11" fmla="*/ 166 h 312"/>
                  <a:gd name="T12" fmla="*/ 229 w 356"/>
                  <a:gd name="T13" fmla="*/ 170 h 312"/>
                  <a:gd name="T14" fmla="*/ 210 w 356"/>
                  <a:gd name="T15" fmla="*/ 149 h 312"/>
                  <a:gd name="T16" fmla="*/ 187 w 356"/>
                  <a:gd name="T17" fmla="*/ 98 h 312"/>
                  <a:gd name="T18" fmla="*/ 145 w 356"/>
                  <a:gd name="T19" fmla="*/ 47 h 312"/>
                  <a:gd name="T20" fmla="*/ 117 w 356"/>
                  <a:gd name="T21" fmla="*/ 0 h 3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6"/>
                  <a:gd name="T34" fmla="*/ 0 h 312"/>
                  <a:gd name="T35" fmla="*/ 356 w 356"/>
                  <a:gd name="T36" fmla="*/ 312 h 3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6" h="312">
                    <a:moveTo>
                      <a:pt x="173" y="0"/>
                    </a:moveTo>
                    <a:cubicBezTo>
                      <a:pt x="168" y="7"/>
                      <a:pt x="165" y="14"/>
                      <a:pt x="159" y="20"/>
                    </a:cubicBezTo>
                    <a:cubicBezTo>
                      <a:pt x="153" y="26"/>
                      <a:pt x="143" y="27"/>
                      <a:pt x="139" y="34"/>
                    </a:cubicBezTo>
                    <a:cubicBezTo>
                      <a:pt x="86" y="121"/>
                      <a:pt x="159" y="42"/>
                      <a:pt x="104" y="97"/>
                    </a:cubicBezTo>
                    <a:cubicBezTo>
                      <a:pt x="90" y="136"/>
                      <a:pt x="54" y="213"/>
                      <a:pt x="21" y="235"/>
                    </a:cubicBezTo>
                    <a:cubicBezTo>
                      <a:pt x="12" y="262"/>
                      <a:pt x="19" y="251"/>
                      <a:pt x="0" y="270"/>
                    </a:cubicBezTo>
                    <a:cubicBezTo>
                      <a:pt x="103" y="304"/>
                      <a:pt x="233" y="277"/>
                      <a:pt x="340" y="277"/>
                    </a:cubicBezTo>
                    <a:cubicBezTo>
                      <a:pt x="315" y="203"/>
                      <a:pt x="356" y="312"/>
                      <a:pt x="312" y="242"/>
                    </a:cubicBezTo>
                    <a:cubicBezTo>
                      <a:pt x="297" y="218"/>
                      <a:pt x="292" y="183"/>
                      <a:pt x="277" y="159"/>
                    </a:cubicBezTo>
                    <a:cubicBezTo>
                      <a:pt x="259" y="131"/>
                      <a:pt x="234" y="105"/>
                      <a:pt x="215" y="76"/>
                    </a:cubicBezTo>
                    <a:cubicBezTo>
                      <a:pt x="200" y="53"/>
                      <a:pt x="173" y="28"/>
                      <a:pt x="173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12" name="Text Box 183"/>
              <p:cNvSpPr txBox="1">
                <a:spLocks noChangeArrowheads="1"/>
              </p:cNvSpPr>
              <p:nvPr/>
            </p:nvSpPr>
            <p:spPr bwMode="auto">
              <a:xfrm>
                <a:off x="2150" y="3021"/>
                <a:ext cx="163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lfaen" pitchFamily="18" charset="0"/>
                  </a:rPr>
                  <a:t>I</a:t>
                </a:r>
              </a:p>
            </p:txBody>
          </p:sp>
        </p:grpSp>
        <p:sp>
          <p:nvSpPr>
            <p:cNvPr id="560" name="Line 184"/>
            <p:cNvSpPr>
              <a:spLocks noChangeShapeType="1"/>
            </p:cNvSpPr>
            <p:nvPr/>
          </p:nvSpPr>
          <p:spPr bwMode="auto">
            <a:xfrm>
              <a:off x="2895600" y="4343400"/>
              <a:ext cx="6096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 type="none" w="sm" len="sm"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61" name="Line 185"/>
            <p:cNvSpPr>
              <a:spLocks noChangeShapeType="1"/>
            </p:cNvSpPr>
            <p:nvPr/>
          </p:nvSpPr>
          <p:spPr bwMode="auto">
            <a:xfrm>
              <a:off x="4419600" y="4343400"/>
              <a:ext cx="6096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 type="none" w="sm" len="sm"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62" name="Line 186"/>
            <p:cNvSpPr>
              <a:spLocks noChangeShapeType="1"/>
            </p:cNvSpPr>
            <p:nvPr/>
          </p:nvSpPr>
          <p:spPr bwMode="auto">
            <a:xfrm>
              <a:off x="5943600" y="4343400"/>
              <a:ext cx="6096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 type="none" w="sm" len="sm"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63" name="Line 187"/>
            <p:cNvSpPr>
              <a:spLocks noChangeShapeType="1"/>
            </p:cNvSpPr>
            <p:nvPr/>
          </p:nvSpPr>
          <p:spPr bwMode="auto">
            <a:xfrm>
              <a:off x="7467600" y="4343400"/>
              <a:ext cx="6096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sysDot"/>
              <a:round/>
              <a:headEnd type="none" w="sm" len="sm"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564" name="Group 188"/>
            <p:cNvGrpSpPr>
              <a:grpSpLocks/>
            </p:cNvGrpSpPr>
            <p:nvPr/>
          </p:nvGrpSpPr>
          <p:grpSpPr bwMode="auto">
            <a:xfrm>
              <a:off x="2971800" y="4191008"/>
              <a:ext cx="381000" cy="309563"/>
              <a:chOff x="2112" y="3021"/>
              <a:chExt cx="240" cy="195"/>
            </a:xfrm>
          </p:grpSpPr>
          <p:sp>
            <p:nvSpPr>
              <p:cNvPr id="609" name="Freeform 189"/>
              <p:cNvSpPr>
                <a:spLocks/>
              </p:cNvSpPr>
              <p:nvPr/>
            </p:nvSpPr>
            <p:spPr bwMode="auto">
              <a:xfrm>
                <a:off x="2112" y="3024"/>
                <a:ext cx="240" cy="192"/>
              </a:xfrm>
              <a:custGeom>
                <a:avLst/>
                <a:gdLst>
                  <a:gd name="T0" fmla="*/ 117 w 356"/>
                  <a:gd name="T1" fmla="*/ 0 h 312"/>
                  <a:gd name="T2" fmla="*/ 107 w 356"/>
                  <a:gd name="T3" fmla="*/ 12 h 312"/>
                  <a:gd name="T4" fmla="*/ 94 w 356"/>
                  <a:gd name="T5" fmla="*/ 21 h 312"/>
                  <a:gd name="T6" fmla="*/ 70 w 356"/>
                  <a:gd name="T7" fmla="*/ 60 h 312"/>
                  <a:gd name="T8" fmla="*/ 14 w 356"/>
                  <a:gd name="T9" fmla="*/ 145 h 312"/>
                  <a:gd name="T10" fmla="*/ 0 w 356"/>
                  <a:gd name="T11" fmla="*/ 166 h 312"/>
                  <a:gd name="T12" fmla="*/ 229 w 356"/>
                  <a:gd name="T13" fmla="*/ 170 h 312"/>
                  <a:gd name="T14" fmla="*/ 210 w 356"/>
                  <a:gd name="T15" fmla="*/ 149 h 312"/>
                  <a:gd name="T16" fmla="*/ 187 w 356"/>
                  <a:gd name="T17" fmla="*/ 98 h 312"/>
                  <a:gd name="T18" fmla="*/ 145 w 356"/>
                  <a:gd name="T19" fmla="*/ 47 h 312"/>
                  <a:gd name="T20" fmla="*/ 117 w 356"/>
                  <a:gd name="T21" fmla="*/ 0 h 3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6"/>
                  <a:gd name="T34" fmla="*/ 0 h 312"/>
                  <a:gd name="T35" fmla="*/ 356 w 356"/>
                  <a:gd name="T36" fmla="*/ 312 h 3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6" h="312">
                    <a:moveTo>
                      <a:pt x="173" y="0"/>
                    </a:moveTo>
                    <a:cubicBezTo>
                      <a:pt x="168" y="7"/>
                      <a:pt x="165" y="14"/>
                      <a:pt x="159" y="20"/>
                    </a:cubicBezTo>
                    <a:cubicBezTo>
                      <a:pt x="153" y="26"/>
                      <a:pt x="143" y="27"/>
                      <a:pt x="139" y="34"/>
                    </a:cubicBezTo>
                    <a:cubicBezTo>
                      <a:pt x="86" y="121"/>
                      <a:pt x="159" y="42"/>
                      <a:pt x="104" y="97"/>
                    </a:cubicBezTo>
                    <a:cubicBezTo>
                      <a:pt x="90" y="136"/>
                      <a:pt x="54" y="213"/>
                      <a:pt x="21" y="235"/>
                    </a:cubicBezTo>
                    <a:cubicBezTo>
                      <a:pt x="12" y="262"/>
                      <a:pt x="19" y="251"/>
                      <a:pt x="0" y="270"/>
                    </a:cubicBezTo>
                    <a:cubicBezTo>
                      <a:pt x="103" y="304"/>
                      <a:pt x="233" y="277"/>
                      <a:pt x="340" y="277"/>
                    </a:cubicBezTo>
                    <a:cubicBezTo>
                      <a:pt x="315" y="203"/>
                      <a:pt x="356" y="312"/>
                      <a:pt x="312" y="242"/>
                    </a:cubicBezTo>
                    <a:cubicBezTo>
                      <a:pt x="297" y="218"/>
                      <a:pt x="292" y="183"/>
                      <a:pt x="277" y="159"/>
                    </a:cubicBezTo>
                    <a:cubicBezTo>
                      <a:pt x="259" y="131"/>
                      <a:pt x="234" y="105"/>
                      <a:pt x="215" y="76"/>
                    </a:cubicBezTo>
                    <a:cubicBezTo>
                      <a:pt x="200" y="53"/>
                      <a:pt x="173" y="28"/>
                      <a:pt x="173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10" name="Text Box 190"/>
              <p:cNvSpPr txBox="1">
                <a:spLocks noChangeArrowheads="1"/>
              </p:cNvSpPr>
              <p:nvPr/>
            </p:nvSpPr>
            <p:spPr bwMode="auto">
              <a:xfrm>
                <a:off x="2150" y="3021"/>
                <a:ext cx="163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lfaen" pitchFamily="18" charset="0"/>
                  </a:rPr>
                  <a:t>I</a:t>
                </a:r>
              </a:p>
            </p:txBody>
          </p:sp>
        </p:grpSp>
        <p:grpSp>
          <p:nvGrpSpPr>
            <p:cNvPr id="565" name="Group 191"/>
            <p:cNvGrpSpPr>
              <a:grpSpLocks/>
            </p:cNvGrpSpPr>
            <p:nvPr/>
          </p:nvGrpSpPr>
          <p:grpSpPr bwMode="auto">
            <a:xfrm>
              <a:off x="4495800" y="4191008"/>
              <a:ext cx="381000" cy="309563"/>
              <a:chOff x="2112" y="3021"/>
              <a:chExt cx="240" cy="195"/>
            </a:xfrm>
          </p:grpSpPr>
          <p:sp>
            <p:nvSpPr>
              <p:cNvPr id="607" name="Freeform 192"/>
              <p:cNvSpPr>
                <a:spLocks/>
              </p:cNvSpPr>
              <p:nvPr/>
            </p:nvSpPr>
            <p:spPr bwMode="auto">
              <a:xfrm>
                <a:off x="2112" y="3024"/>
                <a:ext cx="240" cy="192"/>
              </a:xfrm>
              <a:custGeom>
                <a:avLst/>
                <a:gdLst>
                  <a:gd name="T0" fmla="*/ 117 w 356"/>
                  <a:gd name="T1" fmla="*/ 0 h 312"/>
                  <a:gd name="T2" fmla="*/ 107 w 356"/>
                  <a:gd name="T3" fmla="*/ 12 h 312"/>
                  <a:gd name="T4" fmla="*/ 94 w 356"/>
                  <a:gd name="T5" fmla="*/ 21 h 312"/>
                  <a:gd name="T6" fmla="*/ 70 w 356"/>
                  <a:gd name="T7" fmla="*/ 60 h 312"/>
                  <a:gd name="T8" fmla="*/ 14 w 356"/>
                  <a:gd name="T9" fmla="*/ 145 h 312"/>
                  <a:gd name="T10" fmla="*/ 0 w 356"/>
                  <a:gd name="T11" fmla="*/ 166 h 312"/>
                  <a:gd name="T12" fmla="*/ 229 w 356"/>
                  <a:gd name="T13" fmla="*/ 170 h 312"/>
                  <a:gd name="T14" fmla="*/ 210 w 356"/>
                  <a:gd name="T15" fmla="*/ 149 h 312"/>
                  <a:gd name="T16" fmla="*/ 187 w 356"/>
                  <a:gd name="T17" fmla="*/ 98 h 312"/>
                  <a:gd name="T18" fmla="*/ 145 w 356"/>
                  <a:gd name="T19" fmla="*/ 47 h 312"/>
                  <a:gd name="T20" fmla="*/ 117 w 356"/>
                  <a:gd name="T21" fmla="*/ 0 h 3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6"/>
                  <a:gd name="T34" fmla="*/ 0 h 312"/>
                  <a:gd name="T35" fmla="*/ 356 w 356"/>
                  <a:gd name="T36" fmla="*/ 312 h 3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6" h="312">
                    <a:moveTo>
                      <a:pt x="173" y="0"/>
                    </a:moveTo>
                    <a:cubicBezTo>
                      <a:pt x="168" y="7"/>
                      <a:pt x="165" y="14"/>
                      <a:pt x="159" y="20"/>
                    </a:cubicBezTo>
                    <a:cubicBezTo>
                      <a:pt x="153" y="26"/>
                      <a:pt x="143" y="27"/>
                      <a:pt x="139" y="34"/>
                    </a:cubicBezTo>
                    <a:cubicBezTo>
                      <a:pt x="86" y="121"/>
                      <a:pt x="159" y="42"/>
                      <a:pt x="104" y="97"/>
                    </a:cubicBezTo>
                    <a:cubicBezTo>
                      <a:pt x="90" y="136"/>
                      <a:pt x="54" y="213"/>
                      <a:pt x="21" y="235"/>
                    </a:cubicBezTo>
                    <a:cubicBezTo>
                      <a:pt x="12" y="262"/>
                      <a:pt x="19" y="251"/>
                      <a:pt x="0" y="270"/>
                    </a:cubicBezTo>
                    <a:cubicBezTo>
                      <a:pt x="103" y="304"/>
                      <a:pt x="233" y="277"/>
                      <a:pt x="340" y="277"/>
                    </a:cubicBezTo>
                    <a:cubicBezTo>
                      <a:pt x="315" y="203"/>
                      <a:pt x="356" y="312"/>
                      <a:pt x="312" y="242"/>
                    </a:cubicBezTo>
                    <a:cubicBezTo>
                      <a:pt x="297" y="218"/>
                      <a:pt x="292" y="183"/>
                      <a:pt x="277" y="159"/>
                    </a:cubicBezTo>
                    <a:cubicBezTo>
                      <a:pt x="259" y="131"/>
                      <a:pt x="234" y="105"/>
                      <a:pt x="215" y="76"/>
                    </a:cubicBezTo>
                    <a:cubicBezTo>
                      <a:pt x="200" y="53"/>
                      <a:pt x="173" y="28"/>
                      <a:pt x="173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08" name="Text Box 193"/>
              <p:cNvSpPr txBox="1">
                <a:spLocks noChangeArrowheads="1"/>
              </p:cNvSpPr>
              <p:nvPr/>
            </p:nvSpPr>
            <p:spPr bwMode="auto">
              <a:xfrm>
                <a:off x="2150" y="3021"/>
                <a:ext cx="163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lfaen" pitchFamily="18" charset="0"/>
                  </a:rPr>
                  <a:t>I</a:t>
                </a:r>
              </a:p>
            </p:txBody>
          </p:sp>
        </p:grpSp>
        <p:grpSp>
          <p:nvGrpSpPr>
            <p:cNvPr id="566" name="Group 194"/>
            <p:cNvGrpSpPr>
              <a:grpSpLocks/>
            </p:cNvGrpSpPr>
            <p:nvPr/>
          </p:nvGrpSpPr>
          <p:grpSpPr bwMode="auto">
            <a:xfrm>
              <a:off x="6019800" y="4191008"/>
              <a:ext cx="381000" cy="309563"/>
              <a:chOff x="2112" y="3021"/>
              <a:chExt cx="240" cy="195"/>
            </a:xfrm>
          </p:grpSpPr>
          <p:sp>
            <p:nvSpPr>
              <p:cNvPr id="605" name="Freeform 195"/>
              <p:cNvSpPr>
                <a:spLocks/>
              </p:cNvSpPr>
              <p:nvPr/>
            </p:nvSpPr>
            <p:spPr bwMode="auto">
              <a:xfrm>
                <a:off x="2112" y="3024"/>
                <a:ext cx="240" cy="192"/>
              </a:xfrm>
              <a:custGeom>
                <a:avLst/>
                <a:gdLst>
                  <a:gd name="T0" fmla="*/ 117 w 356"/>
                  <a:gd name="T1" fmla="*/ 0 h 312"/>
                  <a:gd name="T2" fmla="*/ 107 w 356"/>
                  <a:gd name="T3" fmla="*/ 12 h 312"/>
                  <a:gd name="T4" fmla="*/ 94 w 356"/>
                  <a:gd name="T5" fmla="*/ 21 h 312"/>
                  <a:gd name="T6" fmla="*/ 70 w 356"/>
                  <a:gd name="T7" fmla="*/ 60 h 312"/>
                  <a:gd name="T8" fmla="*/ 14 w 356"/>
                  <a:gd name="T9" fmla="*/ 145 h 312"/>
                  <a:gd name="T10" fmla="*/ 0 w 356"/>
                  <a:gd name="T11" fmla="*/ 166 h 312"/>
                  <a:gd name="T12" fmla="*/ 229 w 356"/>
                  <a:gd name="T13" fmla="*/ 170 h 312"/>
                  <a:gd name="T14" fmla="*/ 210 w 356"/>
                  <a:gd name="T15" fmla="*/ 149 h 312"/>
                  <a:gd name="T16" fmla="*/ 187 w 356"/>
                  <a:gd name="T17" fmla="*/ 98 h 312"/>
                  <a:gd name="T18" fmla="*/ 145 w 356"/>
                  <a:gd name="T19" fmla="*/ 47 h 312"/>
                  <a:gd name="T20" fmla="*/ 117 w 356"/>
                  <a:gd name="T21" fmla="*/ 0 h 3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6"/>
                  <a:gd name="T34" fmla="*/ 0 h 312"/>
                  <a:gd name="T35" fmla="*/ 356 w 356"/>
                  <a:gd name="T36" fmla="*/ 312 h 3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6" h="312">
                    <a:moveTo>
                      <a:pt x="173" y="0"/>
                    </a:moveTo>
                    <a:cubicBezTo>
                      <a:pt x="168" y="7"/>
                      <a:pt x="165" y="14"/>
                      <a:pt x="159" y="20"/>
                    </a:cubicBezTo>
                    <a:cubicBezTo>
                      <a:pt x="153" y="26"/>
                      <a:pt x="143" y="27"/>
                      <a:pt x="139" y="34"/>
                    </a:cubicBezTo>
                    <a:cubicBezTo>
                      <a:pt x="86" y="121"/>
                      <a:pt x="159" y="42"/>
                      <a:pt x="104" y="97"/>
                    </a:cubicBezTo>
                    <a:cubicBezTo>
                      <a:pt x="90" y="136"/>
                      <a:pt x="54" y="213"/>
                      <a:pt x="21" y="235"/>
                    </a:cubicBezTo>
                    <a:cubicBezTo>
                      <a:pt x="12" y="262"/>
                      <a:pt x="19" y="251"/>
                      <a:pt x="0" y="270"/>
                    </a:cubicBezTo>
                    <a:cubicBezTo>
                      <a:pt x="103" y="304"/>
                      <a:pt x="233" y="277"/>
                      <a:pt x="340" y="277"/>
                    </a:cubicBezTo>
                    <a:cubicBezTo>
                      <a:pt x="315" y="203"/>
                      <a:pt x="356" y="312"/>
                      <a:pt x="312" y="242"/>
                    </a:cubicBezTo>
                    <a:cubicBezTo>
                      <a:pt x="297" y="218"/>
                      <a:pt x="292" y="183"/>
                      <a:pt x="277" y="159"/>
                    </a:cubicBezTo>
                    <a:cubicBezTo>
                      <a:pt x="259" y="131"/>
                      <a:pt x="234" y="105"/>
                      <a:pt x="215" y="76"/>
                    </a:cubicBezTo>
                    <a:cubicBezTo>
                      <a:pt x="200" y="53"/>
                      <a:pt x="173" y="28"/>
                      <a:pt x="173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06" name="Text Box 196"/>
              <p:cNvSpPr txBox="1">
                <a:spLocks noChangeArrowheads="1"/>
              </p:cNvSpPr>
              <p:nvPr/>
            </p:nvSpPr>
            <p:spPr bwMode="auto">
              <a:xfrm>
                <a:off x="2150" y="3021"/>
                <a:ext cx="163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lfaen" pitchFamily="18" charset="0"/>
                  </a:rPr>
                  <a:t>I</a:t>
                </a:r>
              </a:p>
            </p:txBody>
          </p:sp>
        </p:grpSp>
        <p:grpSp>
          <p:nvGrpSpPr>
            <p:cNvPr id="567" name="Group 197"/>
            <p:cNvGrpSpPr>
              <a:grpSpLocks/>
            </p:cNvGrpSpPr>
            <p:nvPr/>
          </p:nvGrpSpPr>
          <p:grpSpPr bwMode="auto">
            <a:xfrm>
              <a:off x="7543800" y="4191008"/>
              <a:ext cx="381000" cy="309563"/>
              <a:chOff x="2112" y="3021"/>
              <a:chExt cx="240" cy="195"/>
            </a:xfrm>
          </p:grpSpPr>
          <p:sp>
            <p:nvSpPr>
              <p:cNvPr id="603" name="Freeform 198"/>
              <p:cNvSpPr>
                <a:spLocks/>
              </p:cNvSpPr>
              <p:nvPr/>
            </p:nvSpPr>
            <p:spPr bwMode="auto">
              <a:xfrm>
                <a:off x="2112" y="3024"/>
                <a:ext cx="240" cy="192"/>
              </a:xfrm>
              <a:custGeom>
                <a:avLst/>
                <a:gdLst>
                  <a:gd name="T0" fmla="*/ 117 w 356"/>
                  <a:gd name="T1" fmla="*/ 0 h 312"/>
                  <a:gd name="T2" fmla="*/ 107 w 356"/>
                  <a:gd name="T3" fmla="*/ 12 h 312"/>
                  <a:gd name="T4" fmla="*/ 94 w 356"/>
                  <a:gd name="T5" fmla="*/ 21 h 312"/>
                  <a:gd name="T6" fmla="*/ 70 w 356"/>
                  <a:gd name="T7" fmla="*/ 60 h 312"/>
                  <a:gd name="T8" fmla="*/ 14 w 356"/>
                  <a:gd name="T9" fmla="*/ 145 h 312"/>
                  <a:gd name="T10" fmla="*/ 0 w 356"/>
                  <a:gd name="T11" fmla="*/ 166 h 312"/>
                  <a:gd name="T12" fmla="*/ 229 w 356"/>
                  <a:gd name="T13" fmla="*/ 170 h 312"/>
                  <a:gd name="T14" fmla="*/ 210 w 356"/>
                  <a:gd name="T15" fmla="*/ 149 h 312"/>
                  <a:gd name="T16" fmla="*/ 187 w 356"/>
                  <a:gd name="T17" fmla="*/ 98 h 312"/>
                  <a:gd name="T18" fmla="*/ 145 w 356"/>
                  <a:gd name="T19" fmla="*/ 47 h 312"/>
                  <a:gd name="T20" fmla="*/ 117 w 356"/>
                  <a:gd name="T21" fmla="*/ 0 h 31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6"/>
                  <a:gd name="T34" fmla="*/ 0 h 312"/>
                  <a:gd name="T35" fmla="*/ 356 w 356"/>
                  <a:gd name="T36" fmla="*/ 312 h 31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6" h="312">
                    <a:moveTo>
                      <a:pt x="173" y="0"/>
                    </a:moveTo>
                    <a:cubicBezTo>
                      <a:pt x="168" y="7"/>
                      <a:pt x="165" y="14"/>
                      <a:pt x="159" y="20"/>
                    </a:cubicBezTo>
                    <a:cubicBezTo>
                      <a:pt x="153" y="26"/>
                      <a:pt x="143" y="27"/>
                      <a:pt x="139" y="34"/>
                    </a:cubicBezTo>
                    <a:cubicBezTo>
                      <a:pt x="86" y="121"/>
                      <a:pt x="159" y="42"/>
                      <a:pt x="104" y="97"/>
                    </a:cubicBezTo>
                    <a:cubicBezTo>
                      <a:pt x="90" y="136"/>
                      <a:pt x="54" y="213"/>
                      <a:pt x="21" y="235"/>
                    </a:cubicBezTo>
                    <a:cubicBezTo>
                      <a:pt x="12" y="262"/>
                      <a:pt x="19" y="251"/>
                      <a:pt x="0" y="270"/>
                    </a:cubicBezTo>
                    <a:cubicBezTo>
                      <a:pt x="103" y="304"/>
                      <a:pt x="233" y="277"/>
                      <a:pt x="340" y="277"/>
                    </a:cubicBezTo>
                    <a:cubicBezTo>
                      <a:pt x="315" y="203"/>
                      <a:pt x="356" y="312"/>
                      <a:pt x="312" y="242"/>
                    </a:cubicBezTo>
                    <a:cubicBezTo>
                      <a:pt x="297" y="218"/>
                      <a:pt x="292" y="183"/>
                      <a:pt x="277" y="159"/>
                    </a:cubicBezTo>
                    <a:cubicBezTo>
                      <a:pt x="259" y="131"/>
                      <a:pt x="234" y="105"/>
                      <a:pt x="215" y="76"/>
                    </a:cubicBezTo>
                    <a:cubicBezTo>
                      <a:pt x="200" y="53"/>
                      <a:pt x="173" y="28"/>
                      <a:pt x="173" y="0"/>
                    </a:cubicBezTo>
                    <a:close/>
                  </a:path>
                </a:pathLst>
              </a:custGeom>
              <a:solidFill>
                <a:srgbClr val="FFFFCC"/>
              </a:solidFill>
              <a:ln w="31750" cap="sq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200" b="0" i="0" u="none" strike="noStrike" kern="0" cap="none" spc="0" normalizeH="0" baseline="0" noProof="0" smtClean="0">
                  <a:ln>
                    <a:noFill/>
                  </a:ln>
                  <a:solidFill>
                    <a:srgbClr val="EAEAEA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604" name="Text Box 199"/>
              <p:cNvSpPr txBox="1">
                <a:spLocks noChangeArrowheads="1"/>
              </p:cNvSpPr>
              <p:nvPr/>
            </p:nvSpPr>
            <p:spPr bwMode="auto">
              <a:xfrm>
                <a:off x="2150" y="3021"/>
                <a:ext cx="163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ylfaen" pitchFamily="18" charset="0"/>
                  </a:rPr>
                  <a:t>I</a:t>
                </a:r>
              </a:p>
            </p:txBody>
          </p:sp>
        </p:grpSp>
        <p:sp>
          <p:nvSpPr>
            <p:cNvPr id="568" name="Line 200"/>
            <p:cNvSpPr>
              <a:spLocks noChangeShapeType="1"/>
            </p:cNvSpPr>
            <p:nvPr/>
          </p:nvSpPr>
          <p:spPr bwMode="auto">
            <a:xfrm>
              <a:off x="152400" y="6096000"/>
              <a:ext cx="381000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69" name="Line 201"/>
            <p:cNvSpPr>
              <a:spLocks noChangeShapeType="1"/>
            </p:cNvSpPr>
            <p:nvPr/>
          </p:nvSpPr>
          <p:spPr bwMode="auto">
            <a:xfrm>
              <a:off x="533400" y="6324600"/>
              <a:ext cx="914400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0" name="Line 202"/>
            <p:cNvSpPr>
              <a:spLocks noChangeShapeType="1"/>
            </p:cNvSpPr>
            <p:nvPr/>
          </p:nvSpPr>
          <p:spPr bwMode="auto">
            <a:xfrm>
              <a:off x="1981200" y="6324600"/>
              <a:ext cx="914400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1" name="Line 203"/>
            <p:cNvSpPr>
              <a:spLocks noChangeShapeType="1"/>
            </p:cNvSpPr>
            <p:nvPr/>
          </p:nvSpPr>
          <p:spPr bwMode="auto">
            <a:xfrm>
              <a:off x="3505200" y="6324600"/>
              <a:ext cx="914400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2" name="Line 204"/>
            <p:cNvSpPr>
              <a:spLocks noChangeShapeType="1"/>
            </p:cNvSpPr>
            <p:nvPr/>
          </p:nvSpPr>
          <p:spPr bwMode="auto">
            <a:xfrm>
              <a:off x="5029200" y="6324600"/>
              <a:ext cx="914400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3" name="Line 205"/>
            <p:cNvSpPr>
              <a:spLocks noChangeShapeType="1"/>
            </p:cNvSpPr>
            <p:nvPr/>
          </p:nvSpPr>
          <p:spPr bwMode="auto">
            <a:xfrm>
              <a:off x="6553200" y="6324600"/>
              <a:ext cx="914400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4" name="Line 206"/>
            <p:cNvSpPr>
              <a:spLocks noChangeShapeType="1"/>
            </p:cNvSpPr>
            <p:nvPr/>
          </p:nvSpPr>
          <p:spPr bwMode="auto">
            <a:xfrm>
              <a:off x="1447800" y="6096000"/>
              <a:ext cx="533400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5" name="Line 207"/>
            <p:cNvSpPr>
              <a:spLocks noChangeShapeType="1"/>
            </p:cNvSpPr>
            <p:nvPr/>
          </p:nvSpPr>
          <p:spPr bwMode="auto">
            <a:xfrm>
              <a:off x="2895600" y="6096000"/>
              <a:ext cx="609600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6" name="Line 208"/>
            <p:cNvSpPr>
              <a:spLocks noChangeShapeType="1"/>
            </p:cNvSpPr>
            <p:nvPr/>
          </p:nvSpPr>
          <p:spPr bwMode="auto">
            <a:xfrm>
              <a:off x="4419600" y="6096000"/>
              <a:ext cx="609600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7" name="Line 209"/>
            <p:cNvSpPr>
              <a:spLocks noChangeShapeType="1"/>
            </p:cNvSpPr>
            <p:nvPr/>
          </p:nvSpPr>
          <p:spPr bwMode="auto">
            <a:xfrm>
              <a:off x="5943600" y="6096000"/>
              <a:ext cx="609600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8" name="Line 210"/>
            <p:cNvSpPr>
              <a:spLocks noChangeShapeType="1"/>
            </p:cNvSpPr>
            <p:nvPr/>
          </p:nvSpPr>
          <p:spPr bwMode="auto">
            <a:xfrm>
              <a:off x="7467600" y="6096000"/>
              <a:ext cx="533400" cy="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9" name="Line 211"/>
            <p:cNvSpPr>
              <a:spLocks noChangeShapeType="1"/>
            </p:cNvSpPr>
            <p:nvPr/>
          </p:nvSpPr>
          <p:spPr bwMode="auto">
            <a:xfrm>
              <a:off x="533400" y="6096000"/>
              <a:ext cx="0" cy="22860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0" name="Line 212"/>
            <p:cNvSpPr>
              <a:spLocks noChangeShapeType="1"/>
            </p:cNvSpPr>
            <p:nvPr/>
          </p:nvSpPr>
          <p:spPr bwMode="auto">
            <a:xfrm>
              <a:off x="1447800" y="6096000"/>
              <a:ext cx="0" cy="22860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1" name="Line 213"/>
            <p:cNvSpPr>
              <a:spLocks noChangeShapeType="1"/>
            </p:cNvSpPr>
            <p:nvPr/>
          </p:nvSpPr>
          <p:spPr bwMode="auto">
            <a:xfrm>
              <a:off x="1981200" y="6096000"/>
              <a:ext cx="0" cy="22860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2" name="Line 214"/>
            <p:cNvSpPr>
              <a:spLocks noChangeShapeType="1"/>
            </p:cNvSpPr>
            <p:nvPr/>
          </p:nvSpPr>
          <p:spPr bwMode="auto">
            <a:xfrm>
              <a:off x="2895600" y="6096000"/>
              <a:ext cx="0" cy="22860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3" name="Line 215"/>
            <p:cNvSpPr>
              <a:spLocks noChangeShapeType="1"/>
            </p:cNvSpPr>
            <p:nvPr/>
          </p:nvSpPr>
          <p:spPr bwMode="auto">
            <a:xfrm>
              <a:off x="3505200" y="6096000"/>
              <a:ext cx="0" cy="22860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4" name="Line 216"/>
            <p:cNvSpPr>
              <a:spLocks noChangeShapeType="1"/>
            </p:cNvSpPr>
            <p:nvPr/>
          </p:nvSpPr>
          <p:spPr bwMode="auto">
            <a:xfrm>
              <a:off x="4419600" y="6096000"/>
              <a:ext cx="0" cy="22860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5" name="Line 217"/>
            <p:cNvSpPr>
              <a:spLocks noChangeShapeType="1"/>
            </p:cNvSpPr>
            <p:nvPr/>
          </p:nvSpPr>
          <p:spPr bwMode="auto">
            <a:xfrm>
              <a:off x="5029200" y="6096000"/>
              <a:ext cx="0" cy="22860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6" name="Line 218"/>
            <p:cNvSpPr>
              <a:spLocks noChangeShapeType="1"/>
            </p:cNvSpPr>
            <p:nvPr/>
          </p:nvSpPr>
          <p:spPr bwMode="auto">
            <a:xfrm>
              <a:off x="5943600" y="6096000"/>
              <a:ext cx="0" cy="22860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7" name="Line 219"/>
            <p:cNvSpPr>
              <a:spLocks noChangeShapeType="1"/>
            </p:cNvSpPr>
            <p:nvPr/>
          </p:nvSpPr>
          <p:spPr bwMode="auto">
            <a:xfrm>
              <a:off x="6553200" y="6096000"/>
              <a:ext cx="0" cy="22860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8" name="Line 220"/>
            <p:cNvSpPr>
              <a:spLocks noChangeShapeType="1"/>
            </p:cNvSpPr>
            <p:nvPr/>
          </p:nvSpPr>
          <p:spPr bwMode="auto">
            <a:xfrm>
              <a:off x="7496003" y="6096000"/>
              <a:ext cx="0" cy="228600"/>
            </a:xfrm>
            <a:prstGeom prst="line">
              <a:avLst/>
            </a:prstGeom>
            <a:noFill/>
            <a:ln w="12700" cap="sq">
              <a:solidFill>
                <a:srgbClr val="CC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9" name="Text Box 221"/>
            <p:cNvSpPr txBox="1">
              <a:spLocks noChangeArrowheads="1"/>
            </p:cNvSpPr>
            <p:nvPr/>
          </p:nvSpPr>
          <p:spPr bwMode="auto">
            <a:xfrm>
              <a:off x="762000" y="6096000"/>
              <a:ext cx="43021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1 s</a:t>
              </a:r>
            </a:p>
          </p:txBody>
        </p:sp>
        <p:sp>
          <p:nvSpPr>
            <p:cNvPr id="590" name="Text Box 222"/>
            <p:cNvSpPr txBox="1">
              <a:spLocks noChangeArrowheads="1"/>
            </p:cNvSpPr>
            <p:nvPr/>
          </p:nvSpPr>
          <p:spPr bwMode="auto">
            <a:xfrm>
              <a:off x="2133600" y="6096000"/>
              <a:ext cx="5286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39 s</a:t>
              </a:r>
            </a:p>
          </p:txBody>
        </p:sp>
        <p:sp>
          <p:nvSpPr>
            <p:cNvPr id="591" name="Text Box 223"/>
            <p:cNvSpPr txBox="1">
              <a:spLocks noChangeArrowheads="1"/>
            </p:cNvSpPr>
            <p:nvPr/>
          </p:nvSpPr>
          <p:spPr bwMode="auto">
            <a:xfrm>
              <a:off x="3733800" y="6096000"/>
              <a:ext cx="5286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46 s</a:t>
              </a:r>
            </a:p>
          </p:txBody>
        </p:sp>
        <p:sp>
          <p:nvSpPr>
            <p:cNvPr id="592" name="Text Box 224"/>
            <p:cNvSpPr txBox="1">
              <a:spLocks noChangeArrowheads="1"/>
            </p:cNvSpPr>
            <p:nvPr/>
          </p:nvSpPr>
          <p:spPr bwMode="auto">
            <a:xfrm>
              <a:off x="5334000" y="6096000"/>
              <a:ext cx="5286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62 s</a:t>
              </a:r>
            </a:p>
          </p:txBody>
        </p:sp>
        <p:sp>
          <p:nvSpPr>
            <p:cNvPr id="593" name="Text Box 225"/>
            <p:cNvSpPr txBox="1">
              <a:spLocks noChangeArrowheads="1"/>
            </p:cNvSpPr>
            <p:nvPr/>
          </p:nvSpPr>
          <p:spPr bwMode="auto">
            <a:xfrm>
              <a:off x="8317707" y="4738786"/>
              <a:ext cx="5325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30 s</a:t>
              </a:r>
            </a:p>
          </p:txBody>
        </p:sp>
        <p:sp>
          <p:nvSpPr>
            <p:cNvPr id="594" name="Text Box 226"/>
            <p:cNvSpPr txBox="1">
              <a:spLocks noChangeArrowheads="1"/>
            </p:cNvSpPr>
            <p:nvPr/>
          </p:nvSpPr>
          <p:spPr bwMode="auto">
            <a:xfrm>
              <a:off x="152400" y="5867400"/>
              <a:ext cx="4397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5 d</a:t>
              </a:r>
            </a:p>
          </p:txBody>
        </p:sp>
        <p:sp>
          <p:nvSpPr>
            <p:cNvPr id="595" name="Text Box 227"/>
            <p:cNvSpPr txBox="1">
              <a:spLocks noChangeArrowheads="1"/>
            </p:cNvSpPr>
            <p:nvPr/>
          </p:nvSpPr>
          <p:spPr bwMode="auto">
            <a:xfrm>
              <a:off x="1388230" y="5867400"/>
              <a:ext cx="670970" cy="297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9.89 d</a:t>
              </a:r>
            </a:p>
          </p:txBody>
        </p:sp>
        <p:sp>
          <p:nvSpPr>
            <p:cNvPr id="596" name="Text Box 228"/>
            <p:cNvSpPr txBox="1">
              <a:spLocks noChangeArrowheads="1"/>
            </p:cNvSpPr>
            <p:nvPr/>
          </p:nvSpPr>
          <p:spPr bwMode="auto">
            <a:xfrm>
              <a:off x="2895600" y="5867400"/>
              <a:ext cx="6912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2.83 d</a:t>
              </a:r>
            </a:p>
          </p:txBody>
        </p:sp>
        <p:sp>
          <p:nvSpPr>
            <p:cNvPr id="597" name="Text Box 229"/>
            <p:cNvSpPr txBox="1">
              <a:spLocks noChangeArrowheads="1"/>
            </p:cNvSpPr>
            <p:nvPr/>
          </p:nvSpPr>
          <p:spPr bwMode="auto">
            <a:xfrm>
              <a:off x="4419600" y="5867400"/>
              <a:ext cx="6912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5.50 d</a:t>
              </a:r>
            </a:p>
          </p:txBody>
        </p:sp>
        <p:sp>
          <p:nvSpPr>
            <p:cNvPr id="598" name="Text Box 230"/>
            <p:cNvSpPr txBox="1">
              <a:spLocks noChangeArrowheads="1"/>
            </p:cNvSpPr>
            <p:nvPr/>
          </p:nvSpPr>
          <p:spPr bwMode="auto">
            <a:xfrm>
              <a:off x="5943600" y="5867400"/>
              <a:ext cx="69121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2.67 d</a:t>
              </a:r>
            </a:p>
          </p:txBody>
        </p:sp>
        <p:sp>
          <p:nvSpPr>
            <p:cNvPr id="599" name="Text Box 231"/>
            <p:cNvSpPr txBox="1">
              <a:spLocks noChangeArrowheads="1"/>
            </p:cNvSpPr>
            <p:nvPr/>
          </p:nvSpPr>
          <p:spPr bwMode="auto">
            <a:xfrm>
              <a:off x="7467600" y="5867400"/>
              <a:ext cx="58737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4.5 d</a:t>
              </a:r>
            </a:p>
          </p:txBody>
        </p:sp>
        <p:sp>
          <p:nvSpPr>
            <p:cNvPr id="600" name="Text Box 232"/>
            <p:cNvSpPr txBox="1">
              <a:spLocks noChangeArrowheads="1"/>
            </p:cNvSpPr>
            <p:nvPr/>
          </p:nvSpPr>
          <p:spPr bwMode="auto">
            <a:xfrm>
              <a:off x="8119749" y="5791199"/>
              <a:ext cx="946498" cy="297680"/>
            </a:xfrm>
            <a:prstGeom prst="rect">
              <a:avLst/>
            </a:prstGeom>
            <a:solidFill>
              <a:srgbClr val="FFFFCC"/>
            </a:solidFill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30.4 days</a:t>
              </a:r>
            </a:p>
          </p:txBody>
        </p:sp>
        <p:sp>
          <p:nvSpPr>
            <p:cNvPr id="601" name="Text Box 233"/>
            <p:cNvSpPr txBox="1">
              <a:spLocks noChangeArrowheads="1"/>
            </p:cNvSpPr>
            <p:nvPr/>
          </p:nvSpPr>
          <p:spPr bwMode="auto">
            <a:xfrm>
              <a:off x="8103701" y="6165080"/>
              <a:ext cx="946498" cy="29768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218 sec</a:t>
              </a:r>
              <a:r>
                <a:rPr kumimoji="0" lang="en-US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rPr>
                <a:t>   </a:t>
              </a:r>
            </a:p>
          </p:txBody>
        </p:sp>
        <p:sp>
          <p:nvSpPr>
            <p:cNvPr id="602" name="Text Box 225"/>
            <p:cNvSpPr txBox="1">
              <a:spLocks noChangeArrowheads="1"/>
            </p:cNvSpPr>
            <p:nvPr/>
          </p:nvSpPr>
          <p:spPr bwMode="auto">
            <a:xfrm>
              <a:off x="6744141" y="6061273"/>
              <a:ext cx="5325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charset="0"/>
                </a:rPr>
                <a:t>40 s</a:t>
              </a:r>
            </a:p>
          </p:txBody>
        </p:sp>
      </p:grpSp>
      <p:sp>
        <p:nvSpPr>
          <p:cNvPr id="699" name="Line 205"/>
          <p:cNvSpPr>
            <a:spLocks noChangeShapeType="1"/>
          </p:cNvSpPr>
          <p:nvPr/>
        </p:nvSpPr>
        <p:spPr bwMode="auto">
          <a:xfrm>
            <a:off x="7526045" y="6111431"/>
            <a:ext cx="845869" cy="0"/>
          </a:xfrm>
          <a:prstGeom prst="line">
            <a:avLst/>
          </a:prstGeom>
          <a:noFill/>
          <a:ln w="12700" cap="sq">
            <a:solidFill>
              <a:srgbClr val="CC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19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620000" cy="1143000"/>
          </a:xfrm>
        </p:spPr>
        <p:txBody>
          <a:bodyPr/>
          <a:lstStyle/>
          <a:p>
            <a:r>
              <a:rPr lang="en-US" dirty="0" smtClean="0"/>
              <a:t>Productive Ratio Calculations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475649"/>
              </p:ext>
            </p:extLst>
          </p:nvPr>
        </p:nvGraphicFramePr>
        <p:xfrm>
          <a:off x="609600" y="1600199"/>
          <a:ext cx="7010400" cy="3115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" name="Worksheet" r:id="rId4" imgW="4714787" imgH="2095494" progId="Excel.Sheet.12">
                  <p:embed/>
                </p:oleObj>
              </mc:Choice>
              <mc:Fallback>
                <p:oleObj name="Worksheet" r:id="rId4" imgW="4714787" imgH="209549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" y="1600199"/>
                        <a:ext cx="7010400" cy="3115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81000" y="5229479"/>
            <a:ext cx="7034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Franklin Gothic Book" panose="020B0503020102020204" pitchFamily="34" charset="0"/>
              </a:rPr>
              <a:t>Productive Ratio = </a:t>
            </a:r>
            <a:r>
              <a:rPr lang="en-US" sz="24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Franklin Gothic Book" panose="020B0503020102020204" pitchFamily="34" charset="0"/>
              </a:rPr>
              <a:t>(218/838,900)(100)% = 0.026%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8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792162"/>
          </a:xfrm>
        </p:spPr>
        <p:txBody>
          <a:bodyPr/>
          <a:lstStyle/>
          <a:p>
            <a:r>
              <a:rPr lang="en-US" dirty="0" smtClean="0"/>
              <a:t>Example </a:t>
            </a:r>
            <a:r>
              <a:rPr lang="en-US" dirty="0" err="1" smtClean="0"/>
              <a:t>VSM</a:t>
            </a:r>
            <a:r>
              <a:rPr lang="en-US" dirty="0" smtClean="0"/>
              <a:t> Timeline Calculations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6" name="Line 2"/>
          <p:cNvSpPr>
            <a:spLocks noChangeShapeType="1"/>
          </p:cNvSpPr>
          <p:nvPr/>
        </p:nvSpPr>
        <p:spPr bwMode="auto">
          <a:xfrm flipV="1">
            <a:off x="1273344" y="2078551"/>
            <a:ext cx="533400" cy="1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72273" y="1601984"/>
            <a:ext cx="7024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000000"/>
                </a:solidFill>
                <a:latin typeface="Arial" charset="0"/>
              </a:rPr>
              <a:t>Step 1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04931" y="2063614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 rot="5400000">
            <a:off x="679639" y="2086091"/>
            <a:ext cx="152400" cy="228600"/>
            <a:chOff x="864" y="1920"/>
            <a:chExt cx="239" cy="330"/>
          </a:xfrm>
        </p:grpSpPr>
        <p:sp>
          <p:nvSpPr>
            <p:cNvPr id="10" name="Oval 12"/>
            <p:cNvSpPr>
              <a:spLocks noChangeArrowheads="1"/>
            </p:cNvSpPr>
            <p:nvPr/>
          </p:nvSpPr>
          <p:spPr bwMode="auto">
            <a:xfrm flipV="1">
              <a:off x="864" y="2016"/>
              <a:ext cx="144" cy="144"/>
            </a:xfrm>
            <a:prstGeom prst="ellips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1" name="Arc 13"/>
            <p:cNvSpPr>
              <a:spLocks/>
            </p:cNvSpPr>
            <p:nvPr/>
          </p:nvSpPr>
          <p:spPr bwMode="auto">
            <a:xfrm>
              <a:off x="864" y="1920"/>
              <a:ext cx="239" cy="330"/>
            </a:xfrm>
            <a:custGeom>
              <a:avLst/>
              <a:gdLst>
                <a:gd name="G0" fmla="+- 0 0 0"/>
                <a:gd name="G1" fmla="+- 21289 0 0"/>
                <a:gd name="G2" fmla="+- 21600 0 0"/>
                <a:gd name="T0" fmla="*/ 3652 w 21600"/>
                <a:gd name="T1" fmla="*/ 0 h 42365"/>
                <a:gd name="T2" fmla="*/ 4727 w 21600"/>
                <a:gd name="T3" fmla="*/ 42365 h 42365"/>
                <a:gd name="T4" fmla="*/ 0 w 21600"/>
                <a:gd name="T5" fmla="*/ 21289 h 4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2365" fill="none" extrusionOk="0">
                  <a:moveTo>
                    <a:pt x="3652" y="-1"/>
                  </a:moveTo>
                  <a:cubicBezTo>
                    <a:pt x="14020" y="1778"/>
                    <a:pt x="21600" y="10768"/>
                    <a:pt x="21600" y="21289"/>
                  </a:cubicBezTo>
                  <a:cubicBezTo>
                    <a:pt x="21600" y="31397"/>
                    <a:pt x="14590" y="40153"/>
                    <a:pt x="4727" y="42365"/>
                  </a:cubicBezTo>
                </a:path>
                <a:path w="21600" h="42365" stroke="0" extrusionOk="0">
                  <a:moveTo>
                    <a:pt x="3652" y="-1"/>
                  </a:moveTo>
                  <a:cubicBezTo>
                    <a:pt x="14020" y="1778"/>
                    <a:pt x="21600" y="10768"/>
                    <a:pt x="21600" y="21289"/>
                  </a:cubicBezTo>
                  <a:cubicBezTo>
                    <a:pt x="21600" y="31397"/>
                    <a:pt x="14590" y="40153"/>
                    <a:pt x="4727" y="42365"/>
                  </a:cubicBezTo>
                  <a:lnTo>
                    <a:pt x="0" y="21289"/>
                  </a:lnTo>
                  <a:close/>
                </a:path>
              </a:pathLst>
            </a:cu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12" name="Line 178"/>
          <p:cNvSpPr>
            <a:spLocks noChangeShapeType="1"/>
          </p:cNvSpPr>
          <p:nvPr/>
        </p:nvSpPr>
        <p:spPr bwMode="auto">
          <a:xfrm>
            <a:off x="2721863" y="2039816"/>
            <a:ext cx="609600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3" name="Line 179"/>
          <p:cNvSpPr>
            <a:spLocks noChangeShapeType="1"/>
          </p:cNvSpPr>
          <p:nvPr/>
        </p:nvSpPr>
        <p:spPr bwMode="auto">
          <a:xfrm>
            <a:off x="4236693" y="2063614"/>
            <a:ext cx="609600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4" name="Line 180"/>
          <p:cNvSpPr>
            <a:spLocks noChangeShapeType="1"/>
          </p:cNvSpPr>
          <p:nvPr/>
        </p:nvSpPr>
        <p:spPr bwMode="auto">
          <a:xfrm>
            <a:off x="5764356" y="2047846"/>
            <a:ext cx="609600" cy="0"/>
          </a:xfrm>
          <a:prstGeom prst="line">
            <a:avLst/>
          </a:prstGeom>
          <a:noFill/>
          <a:ln w="38100">
            <a:solidFill>
              <a:srgbClr val="000000"/>
            </a:solidFill>
            <a:prstDash val="sysDot"/>
            <a:round/>
            <a:headEnd type="none" w="sm" len="sm"/>
            <a:tailEnd type="triangle" w="lg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5" name="Line 198"/>
          <p:cNvSpPr>
            <a:spLocks noChangeShapeType="1"/>
          </p:cNvSpPr>
          <p:nvPr/>
        </p:nvSpPr>
        <p:spPr bwMode="auto">
          <a:xfrm flipV="1">
            <a:off x="159993" y="2945967"/>
            <a:ext cx="190500" cy="14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16" name="Line 199"/>
          <p:cNvSpPr>
            <a:spLocks noChangeShapeType="1"/>
          </p:cNvSpPr>
          <p:nvPr/>
        </p:nvSpPr>
        <p:spPr bwMode="auto">
          <a:xfrm>
            <a:off x="350493" y="3174568"/>
            <a:ext cx="914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17" name="Line 200"/>
          <p:cNvSpPr>
            <a:spLocks noChangeShapeType="1"/>
          </p:cNvSpPr>
          <p:nvPr/>
        </p:nvSpPr>
        <p:spPr bwMode="auto">
          <a:xfrm>
            <a:off x="1798293" y="3174568"/>
            <a:ext cx="914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18" name="Line 201"/>
          <p:cNvSpPr>
            <a:spLocks noChangeShapeType="1"/>
          </p:cNvSpPr>
          <p:nvPr/>
        </p:nvSpPr>
        <p:spPr bwMode="auto">
          <a:xfrm>
            <a:off x="3322293" y="3174568"/>
            <a:ext cx="914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19" name="Line 202"/>
          <p:cNvSpPr>
            <a:spLocks noChangeShapeType="1"/>
          </p:cNvSpPr>
          <p:nvPr/>
        </p:nvSpPr>
        <p:spPr bwMode="auto">
          <a:xfrm>
            <a:off x="4846293" y="3174568"/>
            <a:ext cx="914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20" name="Line 203"/>
          <p:cNvSpPr>
            <a:spLocks noChangeShapeType="1"/>
          </p:cNvSpPr>
          <p:nvPr/>
        </p:nvSpPr>
        <p:spPr bwMode="auto">
          <a:xfrm>
            <a:off x="6370293" y="3174568"/>
            <a:ext cx="914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21" name="Line 204"/>
          <p:cNvSpPr>
            <a:spLocks noChangeShapeType="1"/>
          </p:cNvSpPr>
          <p:nvPr/>
        </p:nvSpPr>
        <p:spPr bwMode="auto">
          <a:xfrm>
            <a:off x="1264893" y="2945968"/>
            <a:ext cx="533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22" name="Line 205"/>
          <p:cNvSpPr>
            <a:spLocks noChangeShapeType="1"/>
          </p:cNvSpPr>
          <p:nvPr/>
        </p:nvSpPr>
        <p:spPr bwMode="auto">
          <a:xfrm>
            <a:off x="2712693" y="2945968"/>
            <a:ext cx="609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23" name="Line 206"/>
          <p:cNvSpPr>
            <a:spLocks noChangeShapeType="1"/>
          </p:cNvSpPr>
          <p:nvPr/>
        </p:nvSpPr>
        <p:spPr bwMode="auto">
          <a:xfrm>
            <a:off x="4236693" y="2945968"/>
            <a:ext cx="609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24" name="Line 207"/>
          <p:cNvSpPr>
            <a:spLocks noChangeShapeType="1"/>
          </p:cNvSpPr>
          <p:nvPr/>
        </p:nvSpPr>
        <p:spPr bwMode="auto">
          <a:xfrm>
            <a:off x="5760693" y="2945968"/>
            <a:ext cx="609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25" name="Line 208"/>
          <p:cNvSpPr>
            <a:spLocks noChangeShapeType="1"/>
          </p:cNvSpPr>
          <p:nvPr/>
        </p:nvSpPr>
        <p:spPr bwMode="auto">
          <a:xfrm>
            <a:off x="7284692" y="2945967"/>
            <a:ext cx="939921" cy="297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26" name="Line 209"/>
          <p:cNvSpPr>
            <a:spLocks noChangeShapeType="1"/>
          </p:cNvSpPr>
          <p:nvPr/>
        </p:nvSpPr>
        <p:spPr bwMode="auto">
          <a:xfrm>
            <a:off x="350493" y="2945968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27" name="Line 210"/>
          <p:cNvSpPr>
            <a:spLocks noChangeShapeType="1"/>
          </p:cNvSpPr>
          <p:nvPr/>
        </p:nvSpPr>
        <p:spPr bwMode="auto">
          <a:xfrm>
            <a:off x="1264893" y="2945968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28" name="Line 211"/>
          <p:cNvSpPr>
            <a:spLocks noChangeShapeType="1"/>
          </p:cNvSpPr>
          <p:nvPr/>
        </p:nvSpPr>
        <p:spPr bwMode="auto">
          <a:xfrm>
            <a:off x="1798293" y="2945968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29" name="Line 212"/>
          <p:cNvSpPr>
            <a:spLocks noChangeShapeType="1"/>
          </p:cNvSpPr>
          <p:nvPr/>
        </p:nvSpPr>
        <p:spPr bwMode="auto">
          <a:xfrm>
            <a:off x="2712693" y="2945968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30" name="Line 213"/>
          <p:cNvSpPr>
            <a:spLocks noChangeShapeType="1"/>
          </p:cNvSpPr>
          <p:nvPr/>
        </p:nvSpPr>
        <p:spPr bwMode="auto">
          <a:xfrm>
            <a:off x="3322293" y="2945968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31" name="Line 214"/>
          <p:cNvSpPr>
            <a:spLocks noChangeShapeType="1"/>
          </p:cNvSpPr>
          <p:nvPr/>
        </p:nvSpPr>
        <p:spPr bwMode="auto">
          <a:xfrm>
            <a:off x="4236693" y="2945968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32" name="Line 215"/>
          <p:cNvSpPr>
            <a:spLocks noChangeShapeType="1"/>
          </p:cNvSpPr>
          <p:nvPr/>
        </p:nvSpPr>
        <p:spPr bwMode="auto">
          <a:xfrm>
            <a:off x="4846293" y="2945968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33" name="Line 216"/>
          <p:cNvSpPr>
            <a:spLocks noChangeShapeType="1"/>
          </p:cNvSpPr>
          <p:nvPr/>
        </p:nvSpPr>
        <p:spPr bwMode="auto">
          <a:xfrm>
            <a:off x="5760693" y="2945968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34" name="Line 217"/>
          <p:cNvSpPr>
            <a:spLocks noChangeShapeType="1"/>
          </p:cNvSpPr>
          <p:nvPr/>
        </p:nvSpPr>
        <p:spPr bwMode="auto">
          <a:xfrm>
            <a:off x="6370293" y="2945968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35" name="Line 218"/>
          <p:cNvSpPr>
            <a:spLocks noChangeShapeType="1"/>
          </p:cNvSpPr>
          <p:nvPr/>
        </p:nvSpPr>
        <p:spPr bwMode="auto">
          <a:xfrm>
            <a:off x="7284693" y="2945968"/>
            <a:ext cx="0" cy="228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chemeClr val="tx1"/>
              </a:solidFill>
            </a:endParaRPr>
          </a:p>
        </p:txBody>
      </p:sp>
      <p:sp>
        <p:nvSpPr>
          <p:cNvPr id="36" name="Text Box 219"/>
          <p:cNvSpPr txBox="1">
            <a:spLocks noChangeArrowheads="1"/>
          </p:cNvSpPr>
          <p:nvPr/>
        </p:nvSpPr>
        <p:spPr bwMode="auto">
          <a:xfrm>
            <a:off x="508802" y="2942717"/>
            <a:ext cx="6815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smtClean="0">
                <a:solidFill>
                  <a:schemeClr val="tx1"/>
                </a:solidFill>
              </a:rPr>
              <a:t>9.04 s</a:t>
            </a:r>
          </a:p>
        </p:txBody>
      </p:sp>
      <p:sp>
        <p:nvSpPr>
          <p:cNvPr id="37" name="Text Box 220"/>
          <p:cNvSpPr txBox="1">
            <a:spLocks noChangeArrowheads="1"/>
          </p:cNvSpPr>
          <p:nvPr/>
        </p:nvSpPr>
        <p:spPr bwMode="auto">
          <a:xfrm>
            <a:off x="1950693" y="2945968"/>
            <a:ext cx="78098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smtClean="0">
                <a:solidFill>
                  <a:schemeClr val="tx1"/>
                </a:solidFill>
              </a:rPr>
              <a:t>12.35 s</a:t>
            </a:r>
          </a:p>
        </p:txBody>
      </p:sp>
      <p:sp>
        <p:nvSpPr>
          <p:cNvPr id="38" name="Text Box 221"/>
          <p:cNvSpPr txBox="1">
            <a:spLocks noChangeArrowheads="1"/>
          </p:cNvSpPr>
          <p:nvPr/>
        </p:nvSpPr>
        <p:spPr bwMode="auto">
          <a:xfrm>
            <a:off x="3550893" y="2945968"/>
            <a:ext cx="68159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smtClean="0">
                <a:solidFill>
                  <a:schemeClr val="tx1"/>
                </a:solidFill>
              </a:rPr>
              <a:t>14.8 s</a:t>
            </a:r>
          </a:p>
        </p:txBody>
      </p:sp>
      <p:sp>
        <p:nvSpPr>
          <p:cNvPr id="39" name="Text Box 222"/>
          <p:cNvSpPr txBox="1">
            <a:spLocks noChangeArrowheads="1"/>
          </p:cNvSpPr>
          <p:nvPr/>
        </p:nvSpPr>
        <p:spPr bwMode="auto">
          <a:xfrm>
            <a:off x="5073234" y="2942718"/>
            <a:ext cx="58221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smtClean="0">
                <a:solidFill>
                  <a:schemeClr val="tx1"/>
                </a:solidFill>
              </a:rPr>
              <a:t>8.5 s</a:t>
            </a:r>
          </a:p>
        </p:txBody>
      </p:sp>
      <p:sp>
        <p:nvSpPr>
          <p:cNvPr id="40" name="Text Box 223"/>
          <p:cNvSpPr txBox="1">
            <a:spLocks noChangeArrowheads="1"/>
          </p:cNvSpPr>
          <p:nvPr/>
        </p:nvSpPr>
        <p:spPr bwMode="auto">
          <a:xfrm>
            <a:off x="6589293" y="2945968"/>
            <a:ext cx="53251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smtClean="0">
                <a:solidFill>
                  <a:schemeClr val="tx1"/>
                </a:solidFill>
              </a:rPr>
              <a:t>45 s</a:t>
            </a:r>
          </a:p>
        </p:txBody>
      </p:sp>
      <p:sp>
        <p:nvSpPr>
          <p:cNvPr id="44" name="Text Box 228"/>
          <p:cNvSpPr txBox="1">
            <a:spLocks noChangeArrowheads="1"/>
          </p:cNvSpPr>
          <p:nvPr/>
        </p:nvSpPr>
        <p:spPr bwMode="auto">
          <a:xfrm>
            <a:off x="5760693" y="2717368"/>
            <a:ext cx="73129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 smtClean="0">
                <a:solidFill>
                  <a:schemeClr val="tx1"/>
                </a:solidFill>
              </a:rPr>
              <a:t>2025 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33334" y="1623998"/>
            <a:ext cx="921727" cy="800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/>
          <p:cNvSpPr/>
          <p:nvPr/>
        </p:nvSpPr>
        <p:spPr>
          <a:xfrm>
            <a:off x="1344753" y="1253242"/>
            <a:ext cx="381000" cy="33655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 dirty="0" smtClean="0">
                <a:solidFill>
                  <a:srgbClr val="000000"/>
                </a:solidFill>
                <a:latin typeface="Sylfaen" pitchFamily="18" charset="0"/>
              </a:rPr>
              <a:t>				</a:t>
            </a:r>
            <a:endParaRPr lang="en-US" altLang="en-US" kern="0" dirty="0">
              <a:solidFill>
                <a:srgbClr val="000000"/>
              </a:solidFill>
              <a:latin typeface="Sylfaen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377360" y="125855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doni MT" panose="02070603080606020203" pitchFamily="18" charset="0"/>
                <a:cs typeface="Arial" panose="020B0604020202020204" pitchFamily="34" charset="0"/>
              </a:rPr>
              <a:t>I</a:t>
            </a:r>
            <a:endParaRPr lang="en-US" dirty="0"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323502" y="1909761"/>
            <a:ext cx="921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8"/>
          <p:cNvSpPr txBox="1">
            <a:spLocks noChangeArrowheads="1"/>
          </p:cNvSpPr>
          <p:nvPr/>
        </p:nvSpPr>
        <p:spPr bwMode="auto">
          <a:xfrm>
            <a:off x="1762946" y="1578186"/>
            <a:ext cx="7024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000000"/>
                </a:solidFill>
                <a:latin typeface="Arial" charset="0"/>
              </a:rPr>
              <a:t>Step 2</a:t>
            </a:r>
          </a:p>
        </p:txBody>
      </p:sp>
      <p:sp>
        <p:nvSpPr>
          <p:cNvPr id="52" name="Text Box 10"/>
          <p:cNvSpPr txBox="1">
            <a:spLocks noChangeArrowheads="1"/>
          </p:cNvSpPr>
          <p:nvPr/>
        </p:nvSpPr>
        <p:spPr bwMode="auto">
          <a:xfrm>
            <a:off x="1862563" y="2039816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53" name="Group 11"/>
          <p:cNvGrpSpPr>
            <a:grpSpLocks/>
          </p:cNvGrpSpPr>
          <p:nvPr/>
        </p:nvGrpSpPr>
        <p:grpSpPr bwMode="auto">
          <a:xfrm rot="5400000">
            <a:off x="2137271" y="2062293"/>
            <a:ext cx="152400" cy="228600"/>
            <a:chOff x="864" y="1920"/>
            <a:chExt cx="239" cy="330"/>
          </a:xfrm>
        </p:grpSpPr>
        <p:sp>
          <p:nvSpPr>
            <p:cNvPr id="54" name="Oval 12"/>
            <p:cNvSpPr>
              <a:spLocks noChangeArrowheads="1"/>
            </p:cNvSpPr>
            <p:nvPr/>
          </p:nvSpPr>
          <p:spPr bwMode="auto">
            <a:xfrm flipV="1">
              <a:off x="864" y="2016"/>
              <a:ext cx="144" cy="144"/>
            </a:xfrm>
            <a:prstGeom prst="ellips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5" name="Arc 13"/>
            <p:cNvSpPr>
              <a:spLocks/>
            </p:cNvSpPr>
            <p:nvPr/>
          </p:nvSpPr>
          <p:spPr bwMode="auto">
            <a:xfrm>
              <a:off x="864" y="1920"/>
              <a:ext cx="239" cy="330"/>
            </a:xfrm>
            <a:custGeom>
              <a:avLst/>
              <a:gdLst>
                <a:gd name="G0" fmla="+- 0 0 0"/>
                <a:gd name="G1" fmla="+- 21289 0 0"/>
                <a:gd name="G2" fmla="+- 21600 0 0"/>
                <a:gd name="T0" fmla="*/ 3652 w 21600"/>
                <a:gd name="T1" fmla="*/ 0 h 42365"/>
                <a:gd name="T2" fmla="*/ 4727 w 21600"/>
                <a:gd name="T3" fmla="*/ 42365 h 42365"/>
                <a:gd name="T4" fmla="*/ 0 w 21600"/>
                <a:gd name="T5" fmla="*/ 21289 h 4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2365" fill="none" extrusionOk="0">
                  <a:moveTo>
                    <a:pt x="3652" y="-1"/>
                  </a:moveTo>
                  <a:cubicBezTo>
                    <a:pt x="14020" y="1778"/>
                    <a:pt x="21600" y="10768"/>
                    <a:pt x="21600" y="21289"/>
                  </a:cubicBezTo>
                  <a:cubicBezTo>
                    <a:pt x="21600" y="31397"/>
                    <a:pt x="14590" y="40153"/>
                    <a:pt x="4727" y="42365"/>
                  </a:cubicBezTo>
                </a:path>
                <a:path w="21600" h="42365" stroke="0" extrusionOk="0">
                  <a:moveTo>
                    <a:pt x="3652" y="-1"/>
                  </a:moveTo>
                  <a:cubicBezTo>
                    <a:pt x="14020" y="1778"/>
                    <a:pt x="21600" y="10768"/>
                    <a:pt x="21600" y="21289"/>
                  </a:cubicBezTo>
                  <a:cubicBezTo>
                    <a:pt x="21600" y="31397"/>
                    <a:pt x="14590" y="40153"/>
                    <a:pt x="4727" y="42365"/>
                  </a:cubicBezTo>
                  <a:lnTo>
                    <a:pt x="0" y="21289"/>
                  </a:lnTo>
                  <a:close/>
                </a:path>
              </a:pathLst>
            </a:cu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1790966" y="1600200"/>
            <a:ext cx="921727" cy="800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1781134" y="1885963"/>
            <a:ext cx="921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3455210" y="1578186"/>
            <a:ext cx="7024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000000"/>
                </a:solidFill>
                <a:latin typeface="Arial" charset="0"/>
              </a:rPr>
              <a:t>Step 3</a:t>
            </a:r>
          </a:p>
        </p:txBody>
      </p:sp>
      <p:sp>
        <p:nvSpPr>
          <p:cNvPr id="59" name="Text Box 10"/>
          <p:cNvSpPr txBox="1">
            <a:spLocks noChangeArrowheads="1"/>
          </p:cNvSpPr>
          <p:nvPr/>
        </p:nvSpPr>
        <p:spPr bwMode="auto">
          <a:xfrm>
            <a:off x="3393890" y="2039816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60" name="Group 11"/>
          <p:cNvGrpSpPr>
            <a:grpSpLocks/>
          </p:cNvGrpSpPr>
          <p:nvPr/>
        </p:nvGrpSpPr>
        <p:grpSpPr bwMode="auto">
          <a:xfrm rot="5400000">
            <a:off x="3668598" y="2062293"/>
            <a:ext cx="152400" cy="228600"/>
            <a:chOff x="864" y="1920"/>
            <a:chExt cx="239" cy="330"/>
          </a:xfrm>
        </p:grpSpPr>
        <p:sp>
          <p:nvSpPr>
            <p:cNvPr id="61" name="Oval 12"/>
            <p:cNvSpPr>
              <a:spLocks noChangeArrowheads="1"/>
            </p:cNvSpPr>
            <p:nvPr/>
          </p:nvSpPr>
          <p:spPr bwMode="auto">
            <a:xfrm flipV="1">
              <a:off x="864" y="2016"/>
              <a:ext cx="144" cy="144"/>
            </a:xfrm>
            <a:prstGeom prst="ellips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2" name="Arc 13"/>
            <p:cNvSpPr>
              <a:spLocks/>
            </p:cNvSpPr>
            <p:nvPr/>
          </p:nvSpPr>
          <p:spPr bwMode="auto">
            <a:xfrm>
              <a:off x="864" y="1920"/>
              <a:ext cx="239" cy="330"/>
            </a:xfrm>
            <a:custGeom>
              <a:avLst/>
              <a:gdLst>
                <a:gd name="G0" fmla="+- 0 0 0"/>
                <a:gd name="G1" fmla="+- 21289 0 0"/>
                <a:gd name="G2" fmla="+- 21600 0 0"/>
                <a:gd name="T0" fmla="*/ 3652 w 21600"/>
                <a:gd name="T1" fmla="*/ 0 h 42365"/>
                <a:gd name="T2" fmla="*/ 4727 w 21600"/>
                <a:gd name="T3" fmla="*/ 42365 h 42365"/>
                <a:gd name="T4" fmla="*/ 0 w 21600"/>
                <a:gd name="T5" fmla="*/ 21289 h 4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2365" fill="none" extrusionOk="0">
                  <a:moveTo>
                    <a:pt x="3652" y="-1"/>
                  </a:moveTo>
                  <a:cubicBezTo>
                    <a:pt x="14020" y="1778"/>
                    <a:pt x="21600" y="10768"/>
                    <a:pt x="21600" y="21289"/>
                  </a:cubicBezTo>
                  <a:cubicBezTo>
                    <a:pt x="21600" y="31397"/>
                    <a:pt x="14590" y="40153"/>
                    <a:pt x="4727" y="42365"/>
                  </a:cubicBezTo>
                </a:path>
                <a:path w="21600" h="42365" stroke="0" extrusionOk="0">
                  <a:moveTo>
                    <a:pt x="3652" y="-1"/>
                  </a:moveTo>
                  <a:cubicBezTo>
                    <a:pt x="14020" y="1778"/>
                    <a:pt x="21600" y="10768"/>
                    <a:pt x="21600" y="21289"/>
                  </a:cubicBezTo>
                  <a:cubicBezTo>
                    <a:pt x="21600" y="31397"/>
                    <a:pt x="14590" y="40153"/>
                    <a:pt x="4727" y="42365"/>
                  </a:cubicBezTo>
                  <a:lnTo>
                    <a:pt x="0" y="21289"/>
                  </a:lnTo>
                  <a:close/>
                </a:path>
              </a:pathLst>
            </a:cu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3322293" y="1600200"/>
            <a:ext cx="921727" cy="800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3312461" y="1885963"/>
            <a:ext cx="921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4796674" y="1589792"/>
            <a:ext cx="7024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000000"/>
                </a:solidFill>
                <a:latin typeface="Arial" charset="0"/>
              </a:rPr>
              <a:t>Step 4</a:t>
            </a:r>
          </a:p>
        </p:txBody>
      </p:sp>
      <p:sp>
        <p:nvSpPr>
          <p:cNvPr id="66" name="Text Box 10"/>
          <p:cNvSpPr txBox="1">
            <a:spLocks noChangeArrowheads="1"/>
          </p:cNvSpPr>
          <p:nvPr/>
        </p:nvSpPr>
        <p:spPr bwMode="auto">
          <a:xfrm>
            <a:off x="4914226" y="2039816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67" name="Group 11"/>
          <p:cNvGrpSpPr>
            <a:grpSpLocks/>
          </p:cNvGrpSpPr>
          <p:nvPr/>
        </p:nvGrpSpPr>
        <p:grpSpPr bwMode="auto">
          <a:xfrm rot="5400000">
            <a:off x="5188934" y="2062293"/>
            <a:ext cx="152400" cy="228600"/>
            <a:chOff x="864" y="1920"/>
            <a:chExt cx="239" cy="330"/>
          </a:xfrm>
        </p:grpSpPr>
        <p:sp>
          <p:nvSpPr>
            <p:cNvPr id="68" name="Oval 12"/>
            <p:cNvSpPr>
              <a:spLocks noChangeArrowheads="1"/>
            </p:cNvSpPr>
            <p:nvPr/>
          </p:nvSpPr>
          <p:spPr bwMode="auto">
            <a:xfrm flipV="1">
              <a:off x="864" y="2016"/>
              <a:ext cx="144" cy="144"/>
            </a:xfrm>
            <a:prstGeom prst="ellips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69" name="Arc 13"/>
            <p:cNvSpPr>
              <a:spLocks/>
            </p:cNvSpPr>
            <p:nvPr/>
          </p:nvSpPr>
          <p:spPr bwMode="auto">
            <a:xfrm>
              <a:off x="864" y="1920"/>
              <a:ext cx="239" cy="330"/>
            </a:xfrm>
            <a:custGeom>
              <a:avLst/>
              <a:gdLst>
                <a:gd name="G0" fmla="+- 0 0 0"/>
                <a:gd name="G1" fmla="+- 21289 0 0"/>
                <a:gd name="G2" fmla="+- 21600 0 0"/>
                <a:gd name="T0" fmla="*/ 3652 w 21600"/>
                <a:gd name="T1" fmla="*/ 0 h 42365"/>
                <a:gd name="T2" fmla="*/ 4727 w 21600"/>
                <a:gd name="T3" fmla="*/ 42365 h 42365"/>
                <a:gd name="T4" fmla="*/ 0 w 21600"/>
                <a:gd name="T5" fmla="*/ 21289 h 4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2365" fill="none" extrusionOk="0">
                  <a:moveTo>
                    <a:pt x="3652" y="-1"/>
                  </a:moveTo>
                  <a:cubicBezTo>
                    <a:pt x="14020" y="1778"/>
                    <a:pt x="21600" y="10768"/>
                    <a:pt x="21600" y="21289"/>
                  </a:cubicBezTo>
                  <a:cubicBezTo>
                    <a:pt x="21600" y="31397"/>
                    <a:pt x="14590" y="40153"/>
                    <a:pt x="4727" y="42365"/>
                  </a:cubicBezTo>
                </a:path>
                <a:path w="21600" h="42365" stroke="0" extrusionOk="0">
                  <a:moveTo>
                    <a:pt x="3652" y="-1"/>
                  </a:moveTo>
                  <a:cubicBezTo>
                    <a:pt x="14020" y="1778"/>
                    <a:pt x="21600" y="10768"/>
                    <a:pt x="21600" y="21289"/>
                  </a:cubicBezTo>
                  <a:cubicBezTo>
                    <a:pt x="21600" y="31397"/>
                    <a:pt x="14590" y="40153"/>
                    <a:pt x="4727" y="42365"/>
                  </a:cubicBezTo>
                  <a:lnTo>
                    <a:pt x="0" y="21289"/>
                  </a:lnTo>
                  <a:close/>
                </a:path>
              </a:pathLst>
            </a:cu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70" name="Rectangle 69"/>
          <p:cNvSpPr/>
          <p:nvPr/>
        </p:nvSpPr>
        <p:spPr>
          <a:xfrm>
            <a:off x="4842629" y="1600200"/>
            <a:ext cx="921727" cy="800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4832797" y="1885963"/>
            <a:ext cx="921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Box 8"/>
          <p:cNvSpPr txBox="1">
            <a:spLocks noChangeArrowheads="1"/>
          </p:cNvSpPr>
          <p:nvPr/>
        </p:nvSpPr>
        <p:spPr bwMode="auto">
          <a:xfrm>
            <a:off x="6488750" y="1606068"/>
            <a:ext cx="7024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000000"/>
                </a:solidFill>
                <a:latin typeface="Arial" charset="0"/>
              </a:rPr>
              <a:t>Step 5</a:t>
            </a:r>
          </a:p>
        </p:txBody>
      </p:sp>
      <p:sp>
        <p:nvSpPr>
          <p:cNvPr id="73" name="Text Box 10"/>
          <p:cNvSpPr txBox="1">
            <a:spLocks noChangeArrowheads="1"/>
          </p:cNvSpPr>
          <p:nvPr/>
        </p:nvSpPr>
        <p:spPr bwMode="auto">
          <a:xfrm>
            <a:off x="6434563" y="2039816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 smtClean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74" name="Group 11"/>
          <p:cNvGrpSpPr>
            <a:grpSpLocks/>
          </p:cNvGrpSpPr>
          <p:nvPr/>
        </p:nvGrpSpPr>
        <p:grpSpPr bwMode="auto">
          <a:xfrm rot="5400000">
            <a:off x="6709271" y="2062293"/>
            <a:ext cx="152400" cy="228600"/>
            <a:chOff x="864" y="1920"/>
            <a:chExt cx="239" cy="330"/>
          </a:xfrm>
        </p:grpSpPr>
        <p:sp>
          <p:nvSpPr>
            <p:cNvPr id="75" name="Oval 12"/>
            <p:cNvSpPr>
              <a:spLocks noChangeArrowheads="1"/>
            </p:cNvSpPr>
            <p:nvPr/>
          </p:nvSpPr>
          <p:spPr bwMode="auto">
            <a:xfrm flipV="1">
              <a:off x="864" y="2016"/>
              <a:ext cx="144" cy="144"/>
            </a:xfrm>
            <a:prstGeom prst="ellipse">
              <a:avLst/>
            </a:pr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76" name="Arc 13"/>
            <p:cNvSpPr>
              <a:spLocks/>
            </p:cNvSpPr>
            <p:nvPr/>
          </p:nvSpPr>
          <p:spPr bwMode="auto">
            <a:xfrm>
              <a:off x="864" y="1920"/>
              <a:ext cx="239" cy="330"/>
            </a:xfrm>
            <a:custGeom>
              <a:avLst/>
              <a:gdLst>
                <a:gd name="G0" fmla="+- 0 0 0"/>
                <a:gd name="G1" fmla="+- 21289 0 0"/>
                <a:gd name="G2" fmla="+- 21600 0 0"/>
                <a:gd name="T0" fmla="*/ 3652 w 21600"/>
                <a:gd name="T1" fmla="*/ 0 h 42365"/>
                <a:gd name="T2" fmla="*/ 4727 w 21600"/>
                <a:gd name="T3" fmla="*/ 42365 h 42365"/>
                <a:gd name="T4" fmla="*/ 0 w 21600"/>
                <a:gd name="T5" fmla="*/ 21289 h 42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42365" fill="none" extrusionOk="0">
                  <a:moveTo>
                    <a:pt x="3652" y="-1"/>
                  </a:moveTo>
                  <a:cubicBezTo>
                    <a:pt x="14020" y="1778"/>
                    <a:pt x="21600" y="10768"/>
                    <a:pt x="21600" y="21289"/>
                  </a:cubicBezTo>
                  <a:cubicBezTo>
                    <a:pt x="21600" y="31397"/>
                    <a:pt x="14590" y="40153"/>
                    <a:pt x="4727" y="42365"/>
                  </a:cubicBezTo>
                </a:path>
                <a:path w="21600" h="42365" stroke="0" extrusionOk="0">
                  <a:moveTo>
                    <a:pt x="3652" y="-1"/>
                  </a:moveTo>
                  <a:cubicBezTo>
                    <a:pt x="14020" y="1778"/>
                    <a:pt x="21600" y="10768"/>
                    <a:pt x="21600" y="21289"/>
                  </a:cubicBezTo>
                  <a:cubicBezTo>
                    <a:pt x="21600" y="31397"/>
                    <a:pt x="14590" y="40153"/>
                    <a:pt x="4727" y="42365"/>
                  </a:cubicBezTo>
                  <a:lnTo>
                    <a:pt x="0" y="21289"/>
                  </a:lnTo>
                  <a:close/>
                </a:path>
              </a:pathLst>
            </a:custGeom>
            <a:noFill/>
            <a:ln w="15875" cap="sq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77" name="Rectangle 76"/>
          <p:cNvSpPr/>
          <p:nvPr/>
        </p:nvSpPr>
        <p:spPr>
          <a:xfrm>
            <a:off x="6362966" y="1600200"/>
            <a:ext cx="921727" cy="800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6353134" y="1885963"/>
            <a:ext cx="921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Isosceles Triangle 78"/>
          <p:cNvSpPr/>
          <p:nvPr/>
        </p:nvSpPr>
        <p:spPr>
          <a:xfrm>
            <a:off x="2852831" y="1253242"/>
            <a:ext cx="381000" cy="33655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 dirty="0" smtClean="0">
                <a:solidFill>
                  <a:srgbClr val="000000"/>
                </a:solidFill>
                <a:latin typeface="Sylfaen" pitchFamily="18" charset="0"/>
              </a:rPr>
              <a:t>				</a:t>
            </a:r>
            <a:endParaRPr lang="en-US" altLang="en-US" kern="0" dirty="0">
              <a:solidFill>
                <a:srgbClr val="000000"/>
              </a:solidFill>
              <a:latin typeface="Sylfaen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885438" y="1258558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doni MT" panose="02070603080606020203" pitchFamily="18" charset="0"/>
                <a:cs typeface="Arial" panose="020B0604020202020204" pitchFamily="34" charset="0"/>
              </a:rPr>
              <a:t>I</a:t>
            </a:r>
            <a:endParaRPr lang="en-US" dirty="0"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  <p:sp>
        <p:nvSpPr>
          <p:cNvPr id="81" name="Isosceles Triangle 80"/>
          <p:cNvSpPr/>
          <p:nvPr/>
        </p:nvSpPr>
        <p:spPr>
          <a:xfrm>
            <a:off x="4350993" y="1241636"/>
            <a:ext cx="381000" cy="33655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 dirty="0" smtClean="0">
                <a:solidFill>
                  <a:srgbClr val="000000"/>
                </a:solidFill>
                <a:latin typeface="Sylfaen" pitchFamily="18" charset="0"/>
              </a:rPr>
              <a:t>				</a:t>
            </a:r>
            <a:endParaRPr lang="en-US" altLang="en-US" kern="0" dirty="0">
              <a:solidFill>
                <a:srgbClr val="000000"/>
              </a:solidFill>
              <a:latin typeface="Sylfaen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383600" y="124695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doni MT" panose="02070603080606020203" pitchFamily="18" charset="0"/>
                <a:cs typeface="Arial" panose="020B0604020202020204" pitchFamily="34" charset="0"/>
              </a:rPr>
              <a:t>I</a:t>
            </a:r>
            <a:endParaRPr lang="en-US" dirty="0"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  <p:sp>
        <p:nvSpPr>
          <p:cNvPr id="83" name="Isosceles Triangle 82"/>
          <p:cNvSpPr/>
          <p:nvPr/>
        </p:nvSpPr>
        <p:spPr>
          <a:xfrm>
            <a:off x="5878656" y="1226849"/>
            <a:ext cx="381000" cy="33655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kern="0" dirty="0" smtClean="0">
                <a:solidFill>
                  <a:srgbClr val="000000"/>
                </a:solidFill>
                <a:latin typeface="Sylfaen" pitchFamily="18" charset="0"/>
              </a:rPr>
              <a:t>				</a:t>
            </a:r>
            <a:endParaRPr lang="en-US" altLang="en-US" kern="0" dirty="0">
              <a:solidFill>
                <a:srgbClr val="000000"/>
              </a:solidFill>
              <a:latin typeface="Sylfaen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911263" y="1232165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Bodoni MT" panose="02070603080606020203" pitchFamily="18" charset="0"/>
                <a:cs typeface="Arial" panose="020B0604020202020204" pitchFamily="34" charset="0"/>
              </a:rPr>
              <a:t>I</a:t>
            </a:r>
            <a:endParaRPr lang="en-US" dirty="0">
              <a:latin typeface="Bodoni MT" panose="02070603080606020203" pitchFamily="18" charset="0"/>
              <a:cs typeface="Arial" panose="020B0604020202020204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95460" y="2430006"/>
            <a:ext cx="969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CT = 9.04 s</a:t>
            </a:r>
            <a:endParaRPr 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1752430" y="2400300"/>
            <a:ext cx="1060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CT = 12.35 s</a:t>
            </a:r>
            <a:endParaRPr lang="en-US" sz="1400" dirty="0"/>
          </a:p>
        </p:txBody>
      </p:sp>
      <p:sp>
        <p:nvSpPr>
          <p:cNvPr id="87" name="TextBox 86"/>
          <p:cNvSpPr txBox="1"/>
          <p:nvPr/>
        </p:nvSpPr>
        <p:spPr>
          <a:xfrm>
            <a:off x="3307880" y="2403844"/>
            <a:ext cx="969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CT = 14.8 s</a:t>
            </a:r>
            <a:endParaRPr 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4828216" y="2400300"/>
            <a:ext cx="878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CT = 8.5 s</a:t>
            </a:r>
            <a:endParaRPr 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1339362" y="162029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40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2859627" y="16293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357789" y="161231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5878656" y="161813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45</a:t>
            </a:r>
            <a:endParaRPr 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241353" y="4055435"/>
            <a:ext cx="20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Franklin Gothic Book" panose="020B0503020102020204" pitchFamily="34" charset="0"/>
              </a:rPr>
              <a:t>Productive ratio =</a:t>
            </a:r>
            <a:endParaRPr lang="en-US" dirty="0">
              <a:solidFill>
                <a:schemeClr val="tx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22058" y="3200667"/>
            <a:ext cx="109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FPY = 97.2%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779810" y="3209927"/>
            <a:ext cx="109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FPY = 96.8%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292135" y="3195178"/>
            <a:ext cx="109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FPY = 96.3%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832797" y="3192433"/>
            <a:ext cx="109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FPY = 98.3%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353134" y="3196550"/>
            <a:ext cx="1049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FPY = 100%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01900" y="4724400"/>
            <a:ext cx="3571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Franklin Gothic Book" panose="020B0503020102020204" pitchFamily="34" charset="0"/>
              </a:rPr>
              <a:t>Rolled Throughput yield (RTY) =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2" name="Footer Placeholder 2"/>
          <p:cNvSpPr txBox="1">
            <a:spLocks noGrp="1"/>
          </p:cNvSpPr>
          <p:nvPr/>
        </p:nvSpPr>
        <p:spPr bwMode="auto">
          <a:xfrm>
            <a:off x="236998" y="5124508"/>
            <a:ext cx="2936210" cy="74289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>
              <a:defRPr/>
            </a:pPr>
            <a:r>
              <a:rPr lang="en-US" sz="1800" dirty="0" smtClean="0">
                <a:solidFill>
                  <a:schemeClr val="tx1">
                    <a:lumMod val="90000"/>
                    <a:lumOff val="10000"/>
                  </a:schemeClr>
                </a:solidFill>
                <a:latin typeface="Franklin Gothic Book" panose="020B0503020102020204" pitchFamily="34" charset="0"/>
              </a:rPr>
              <a:t>% Correct &amp; Accurate (%CA) as  seen by the customer</a:t>
            </a:r>
            <a:endParaRPr lang="en-AU" sz="1800" dirty="0">
              <a:solidFill>
                <a:schemeClr val="tx1">
                  <a:lumMod val="90000"/>
                  <a:lumOff val="10000"/>
                </a:schemeClr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00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152400"/>
            <a:ext cx="7086600" cy="609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Acme Stamping: Completed Future State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7608887" cy="5230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85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04800" y="152400"/>
            <a:ext cx="86868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Current State Map for Blood Bank</a:t>
            </a:r>
          </a:p>
        </p:txBody>
      </p:sp>
      <p:pic>
        <p:nvPicPr>
          <p:cNvPr id="5" name="Picture 3" descr="Slid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" y="914400"/>
            <a:ext cx="7425559" cy="5569169"/>
          </a:xfrm>
          <a:prstGeom prst="rect">
            <a:avLst/>
          </a:prstGeom>
          <a:noFill/>
          <a:ln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228600"/>
            <a:ext cx="7924800" cy="83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Current State – Healthcare Example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7010400" cy="526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1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228600"/>
            <a:ext cx="87630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Applying Lean in Manufacturing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52400" y="1143000"/>
            <a:ext cx="8153400" cy="5715000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spcBef>
                <a:spcPts val="0"/>
              </a:spcBef>
              <a:buFont typeface="Times New Roman" pitchFamily="18" charset="0"/>
              <a:buAutoNum type="arabicPeriod"/>
            </a:pPr>
            <a:r>
              <a:rPr lang="en-US" sz="2800" dirty="0" smtClean="0"/>
              <a:t>Specify </a:t>
            </a:r>
            <a:r>
              <a:rPr lang="en-US" sz="2800" b="1" u="sng" dirty="0" smtClean="0"/>
              <a:t>value</a:t>
            </a:r>
            <a:r>
              <a:rPr lang="en-US" sz="2800" dirty="0" smtClean="0"/>
              <a:t> - from each customer’s perspective</a:t>
            </a:r>
          </a:p>
          <a:p>
            <a:pPr marL="533400" indent="-533400">
              <a:spcBef>
                <a:spcPts val="0"/>
              </a:spcBef>
              <a:buFont typeface="Times New Roman" pitchFamily="18" charset="0"/>
              <a:buAutoNum type="arabicPeriod"/>
            </a:pPr>
            <a:endParaRPr lang="en-US" sz="2800" dirty="0" smtClean="0"/>
          </a:p>
          <a:p>
            <a:pPr marL="533400" indent="-533400">
              <a:spcBef>
                <a:spcPts val="0"/>
              </a:spcBef>
              <a:buFont typeface="Times New Roman" pitchFamily="18" charset="0"/>
              <a:buAutoNum type="arabicPeriod"/>
            </a:pPr>
            <a:r>
              <a:rPr lang="en-US" sz="2800" dirty="0" smtClean="0"/>
              <a:t>Map </a:t>
            </a:r>
            <a:r>
              <a:rPr lang="en-US" sz="2800" b="1" u="sng" dirty="0" smtClean="0"/>
              <a:t>value stream </a:t>
            </a:r>
            <a:r>
              <a:rPr lang="en-US" sz="2800" dirty="0" smtClean="0"/>
              <a:t>– understand all activities that take place while manufacturing the product</a:t>
            </a:r>
          </a:p>
          <a:p>
            <a:pPr marL="533400" indent="-533400">
              <a:spcBef>
                <a:spcPts val="0"/>
              </a:spcBef>
              <a:buFont typeface="Times New Roman" pitchFamily="18" charset="0"/>
              <a:buAutoNum type="arabicPeriod"/>
            </a:pPr>
            <a:endParaRPr lang="en-US" sz="2800" dirty="0" smtClean="0"/>
          </a:p>
          <a:p>
            <a:pPr marL="533400" indent="-533400">
              <a:spcBef>
                <a:spcPts val="0"/>
              </a:spcBef>
              <a:buFont typeface="Times New Roman" pitchFamily="18" charset="0"/>
              <a:buAutoNum type="arabicPeriod"/>
            </a:pPr>
            <a:r>
              <a:rPr lang="en-US" sz="2800" dirty="0" smtClean="0"/>
              <a:t>Optimize </a:t>
            </a:r>
            <a:r>
              <a:rPr lang="en-US" sz="2800" b="1" u="sng" dirty="0" smtClean="0"/>
              <a:t>flow</a:t>
            </a:r>
            <a:r>
              <a:rPr lang="en-US" sz="2800" dirty="0" smtClean="0"/>
              <a:t> - minimize interruptions that could take place during production</a:t>
            </a:r>
          </a:p>
          <a:p>
            <a:pPr marL="533400" indent="-533400">
              <a:spcBef>
                <a:spcPts val="0"/>
              </a:spcBef>
              <a:buFont typeface="Times New Roman" pitchFamily="18" charset="0"/>
              <a:buAutoNum type="arabicPeriod"/>
            </a:pPr>
            <a:endParaRPr lang="en-US" sz="2800" dirty="0" smtClean="0"/>
          </a:p>
          <a:p>
            <a:pPr marL="533400" indent="-533400">
              <a:spcBef>
                <a:spcPts val="0"/>
              </a:spcBef>
              <a:buFont typeface="Times New Roman" pitchFamily="18" charset="0"/>
              <a:buAutoNum type="arabicPeriod"/>
            </a:pPr>
            <a:r>
              <a:rPr lang="en-US" sz="2800" dirty="0" smtClean="0"/>
              <a:t>Create </a:t>
            </a:r>
            <a:r>
              <a:rPr lang="en-US" sz="2800" b="1" u="sng" dirty="0" smtClean="0"/>
              <a:t>pull</a:t>
            </a:r>
            <a:r>
              <a:rPr lang="en-US" sz="2800" dirty="0" smtClean="0"/>
              <a:t> – work should be initiated by customer demand</a:t>
            </a:r>
          </a:p>
          <a:p>
            <a:pPr marL="533400" indent="-533400">
              <a:spcBef>
                <a:spcPts val="0"/>
              </a:spcBef>
              <a:buFont typeface="Times New Roman" pitchFamily="18" charset="0"/>
              <a:buAutoNum type="arabicPeriod"/>
            </a:pPr>
            <a:endParaRPr lang="en-US" sz="2800" dirty="0" smtClean="0"/>
          </a:p>
          <a:p>
            <a:pPr marL="533400" indent="-533400">
              <a:spcBef>
                <a:spcPts val="0"/>
              </a:spcBef>
              <a:buFont typeface="Times New Roman" pitchFamily="18" charset="0"/>
              <a:buAutoNum type="arabicPeriod"/>
            </a:pPr>
            <a:r>
              <a:rPr lang="en-US" sz="2800" dirty="0" smtClean="0"/>
              <a:t>Strive for </a:t>
            </a:r>
            <a:r>
              <a:rPr lang="en-US" sz="2800" b="1" u="sng" dirty="0" smtClean="0"/>
              <a:t>perfection</a:t>
            </a:r>
            <a:r>
              <a:rPr lang="en-US" sz="2800" dirty="0" smtClean="0"/>
              <a:t> – goal is zero waste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45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8600" y="228600"/>
            <a:ext cx="8839200" cy="1066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Franklin Gothic Medium" pitchFamily="34" charset="0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Applying Lean in Services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28600" y="1066800"/>
            <a:ext cx="7924800" cy="4876800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FFFF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buFont typeface="Times New Roman" pitchFamily="18" charset="0"/>
              <a:buAutoNum type="arabicPeriod"/>
            </a:pPr>
            <a:r>
              <a:rPr lang="en-US" sz="2400" dirty="0" smtClean="0"/>
              <a:t>Specify </a:t>
            </a:r>
            <a:r>
              <a:rPr lang="en-US" sz="2400" b="1" u="sng" dirty="0" smtClean="0"/>
              <a:t>value</a:t>
            </a:r>
            <a:r>
              <a:rPr lang="en-US" sz="2400" dirty="0" smtClean="0"/>
              <a:t> - from each customer’s perspective, considering all "dimensions" of quality</a:t>
            </a:r>
          </a:p>
          <a:p>
            <a:pPr marL="1470660" lvl="3" indent="-533400">
              <a:buFont typeface="Times New Roman" pitchFamily="18" charset="0"/>
              <a:buAutoNum type="arabicPeriod"/>
            </a:pPr>
            <a:endParaRPr lang="en-US" sz="1800" dirty="0" smtClean="0"/>
          </a:p>
          <a:p>
            <a:pPr marL="533400" indent="-533400">
              <a:buFont typeface="Times New Roman" pitchFamily="18" charset="0"/>
              <a:buAutoNum type="arabicPeriod"/>
            </a:pPr>
            <a:r>
              <a:rPr lang="en-US" sz="2400" dirty="0" smtClean="0"/>
              <a:t>Map </a:t>
            </a:r>
            <a:r>
              <a:rPr lang="en-US" sz="2400" b="1" u="sng" dirty="0" smtClean="0"/>
              <a:t>service process </a:t>
            </a:r>
            <a:r>
              <a:rPr lang="en-US" sz="2400" dirty="0" smtClean="0"/>
              <a:t>– understand all activities that take place while providing service</a:t>
            </a:r>
          </a:p>
          <a:p>
            <a:pPr marL="533400" indent="-533400">
              <a:buFont typeface="Times New Roman" pitchFamily="18" charset="0"/>
              <a:buAutoNum type="arabicPeriod"/>
            </a:pPr>
            <a:endParaRPr lang="en-US" sz="1800" dirty="0" smtClean="0"/>
          </a:p>
          <a:p>
            <a:pPr marL="533400" indent="-533400">
              <a:buFont typeface="Times New Roman" pitchFamily="18" charset="0"/>
              <a:buAutoNum type="arabicPeriod"/>
            </a:pPr>
            <a:r>
              <a:rPr lang="en-US" sz="2400" b="1" u="sng" dirty="0" smtClean="0"/>
              <a:t>Identify value-added activities </a:t>
            </a:r>
            <a:r>
              <a:rPr lang="en-US" sz="2400" dirty="0" smtClean="0"/>
              <a:t>and waste - focus on main areas of waste supplemented with data</a:t>
            </a:r>
          </a:p>
          <a:p>
            <a:pPr marL="533400" indent="-533400">
              <a:buFont typeface="Times New Roman" pitchFamily="18" charset="0"/>
              <a:buAutoNum type="arabicPeriod"/>
            </a:pPr>
            <a:endParaRPr lang="en-US" sz="1800" dirty="0" smtClean="0"/>
          </a:p>
          <a:p>
            <a:pPr marL="533400" indent="-533400">
              <a:buFont typeface="Times New Roman" pitchFamily="18" charset="0"/>
              <a:buAutoNum type="arabicPeriod"/>
            </a:pPr>
            <a:r>
              <a:rPr lang="en-US" sz="2400" dirty="0" smtClean="0"/>
              <a:t>Work to </a:t>
            </a:r>
            <a:r>
              <a:rPr lang="en-US" sz="2400" b="1" u="sng" dirty="0" smtClean="0"/>
              <a:t>eliminate waste and add value</a:t>
            </a:r>
            <a:r>
              <a:rPr lang="en-US" sz="2400" dirty="0" smtClean="0"/>
              <a:t> – attempt to simplify rather than complicate</a:t>
            </a:r>
          </a:p>
          <a:p>
            <a:pPr marL="533400" indent="-533400">
              <a:buFont typeface="Times New Roman" pitchFamily="18" charset="0"/>
              <a:buAutoNum type="arabicPeriod"/>
            </a:pPr>
            <a:endParaRPr lang="en-US" sz="1800" dirty="0" smtClean="0"/>
          </a:p>
          <a:p>
            <a:pPr marL="533400" indent="-533400">
              <a:buFont typeface="Times New Roman" pitchFamily="18" charset="0"/>
              <a:buAutoNum type="arabicPeriod"/>
            </a:pPr>
            <a:r>
              <a:rPr lang="en-US" sz="2400" b="1" u="sng" dirty="0" smtClean="0"/>
              <a:t>Continuously evaluate </a:t>
            </a:r>
            <a:r>
              <a:rPr lang="en-US" sz="2400" dirty="0" smtClean="0"/>
              <a:t>the service – goal is maximal value with minimal waste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C71876-BDDB-4B89-B48D-FF8C9B4F55E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95914" y="243931"/>
            <a:ext cx="8229600" cy="1143000"/>
          </a:xfrm>
        </p:spPr>
        <p:txBody>
          <a:bodyPr/>
          <a:lstStyle/>
          <a:p>
            <a:r>
              <a:rPr lang="en-US" b="1" dirty="0"/>
              <a:t>More Key </a:t>
            </a:r>
            <a:r>
              <a:rPr lang="en-US" b="1" dirty="0" smtClean="0"/>
              <a:t>Lean </a:t>
            </a:r>
            <a:r>
              <a:rPr lang="en-US" b="1" dirty="0"/>
              <a:t>Traits</a:t>
            </a:r>
          </a:p>
        </p:txBody>
      </p:sp>
      <p:pic>
        <p:nvPicPr>
          <p:cNvPr id="7" name="Picture 5" descr="00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914" y="1874293"/>
            <a:ext cx="2998788" cy="4267200"/>
          </a:xfrm>
          <a:prstGeom prst="rect">
            <a:avLst/>
          </a:prstGeom>
          <a:noFill/>
        </p:spPr>
      </p:pic>
      <p:pic>
        <p:nvPicPr>
          <p:cNvPr id="8" name="Picture 7" descr="Avanzar_92BW921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1503529"/>
            <a:ext cx="4057650" cy="3074988"/>
          </a:xfrm>
          <a:prstGeom prst="rect">
            <a:avLst/>
          </a:prstGeom>
          <a:noFill/>
        </p:spPr>
      </p:pic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563114" y="4693693"/>
            <a:ext cx="33736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Franklin Gothic Book" pitchFamily="34" charset="0"/>
              </a:rPr>
              <a:t>Strong Supplier Relationships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19714" y="1188493"/>
            <a:ext cx="3733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Franklin Gothic Book" pitchFamily="34" charset="0"/>
              </a:rPr>
              <a:t>Robots for Dangerous or Unpleasant Tasks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BUSI 104 Operations Management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72E349-8C95-40FB-A1A5-9BE662036DF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6179" y="152400"/>
            <a:ext cx="7620000" cy="792162"/>
          </a:xfrm>
        </p:spPr>
        <p:txBody>
          <a:bodyPr/>
          <a:lstStyle/>
          <a:p>
            <a:r>
              <a:rPr lang="en-US" dirty="0" smtClean="0"/>
              <a:t>Value Added vs. Non-value Added</a:t>
            </a:r>
            <a:endParaRPr lang="en-US" dirty="0"/>
          </a:p>
        </p:txBody>
      </p:sp>
      <p:sp>
        <p:nvSpPr>
          <p:cNvPr id="8" name="Content Placeholder 9"/>
          <p:cNvSpPr txBox="1">
            <a:spLocks/>
          </p:cNvSpPr>
          <p:nvPr/>
        </p:nvSpPr>
        <p:spPr>
          <a:xfrm>
            <a:off x="444062" y="1143000"/>
            <a:ext cx="7633138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None/>
            </a:pPr>
            <a:r>
              <a:rPr lang="en-US" sz="2000" b="1" u="sng" dirty="0" smtClean="0">
                <a:solidFill>
                  <a:srgbClr val="111111"/>
                </a:solidFill>
              </a:rPr>
              <a:t>Value Added (VA)</a:t>
            </a:r>
          </a:p>
          <a:p>
            <a:pPr lvl="1" fontAlgn="auto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111111"/>
                </a:solidFill>
              </a:rPr>
              <a:t>Activities which change form, fit, or function of product/service  AND</a:t>
            </a:r>
          </a:p>
          <a:p>
            <a:pPr lvl="1" fontAlgn="auto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111111"/>
                </a:solidFill>
              </a:rPr>
              <a:t>Activities which </a:t>
            </a:r>
            <a:r>
              <a:rPr lang="en-US" b="1" i="1" dirty="0" smtClean="0">
                <a:solidFill>
                  <a:srgbClr val="111111"/>
                </a:solidFill>
              </a:rPr>
              <a:t>customer</a:t>
            </a:r>
            <a:r>
              <a:rPr lang="en-US" dirty="0" smtClean="0">
                <a:solidFill>
                  <a:srgbClr val="111111"/>
                </a:solidFill>
              </a:rPr>
              <a:t> cares about/is willing to pay for AND </a:t>
            </a:r>
          </a:p>
          <a:p>
            <a:pPr lvl="1" fontAlgn="auto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111111"/>
                </a:solidFill>
              </a:rPr>
              <a:t>Activities done right the first time</a:t>
            </a:r>
          </a:p>
          <a:p>
            <a:pPr marL="0" indent="0" fontAlgn="auto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sz="2000" b="1" u="sng" dirty="0" smtClean="0">
                <a:solidFill>
                  <a:srgbClr val="111111"/>
                </a:solidFill>
              </a:rPr>
              <a:t>Non-Value Added </a:t>
            </a:r>
          </a:p>
          <a:p>
            <a:pPr lvl="1" fontAlgn="auto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</a:pPr>
            <a:r>
              <a:rPr lang="en-US" dirty="0" smtClean="0">
                <a:solidFill>
                  <a:srgbClr val="111111"/>
                </a:solidFill>
              </a:rPr>
              <a:t>Activities that consume resources but create no value in the eyes of the </a:t>
            </a:r>
            <a:r>
              <a:rPr lang="en-US" b="1" i="1" dirty="0" smtClean="0">
                <a:solidFill>
                  <a:srgbClr val="111111"/>
                </a:solidFill>
              </a:rPr>
              <a:t>customer</a:t>
            </a:r>
          </a:p>
          <a:p>
            <a:pPr marL="693738" lvl="1" indent="0" fontAlgn="auto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Font typeface="Arial" pitchFamily="34" charset="0"/>
              <a:buNone/>
            </a:pPr>
            <a:r>
              <a:rPr lang="en-US" b="1" dirty="0" smtClean="0">
                <a:solidFill>
                  <a:srgbClr val="111111"/>
                </a:solidFill>
              </a:rPr>
              <a:t>Necessary Non-Value Added (</a:t>
            </a:r>
            <a:r>
              <a:rPr lang="en-US" b="1" dirty="0" err="1" smtClean="0">
                <a:solidFill>
                  <a:srgbClr val="111111"/>
                </a:solidFill>
              </a:rPr>
              <a:t>NNVA</a:t>
            </a:r>
            <a:r>
              <a:rPr lang="en-US" b="1" dirty="0" smtClean="0">
                <a:solidFill>
                  <a:srgbClr val="111111"/>
                </a:solidFill>
              </a:rPr>
              <a:t>)</a:t>
            </a:r>
          </a:p>
          <a:p>
            <a:pPr lvl="2" fontAlgn="auto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111111"/>
                </a:solidFill>
              </a:rPr>
              <a:t>Activities which may be necessary for business or other reasons but do not add value in the eyes of the </a:t>
            </a:r>
            <a:r>
              <a:rPr lang="en-US" sz="2000" b="1" i="1" dirty="0" smtClean="0">
                <a:solidFill>
                  <a:srgbClr val="111111"/>
                </a:solidFill>
              </a:rPr>
              <a:t>customer</a:t>
            </a:r>
          </a:p>
          <a:p>
            <a:pPr lvl="2" fontAlgn="auto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111111"/>
                </a:solidFill>
              </a:rPr>
              <a:t>May include activities required for the process to function, regulatory, compliance, legal, etc. </a:t>
            </a:r>
          </a:p>
          <a:p>
            <a:pPr marL="693738" lvl="2" indent="0" fontAlgn="auto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111111"/>
                </a:solidFill>
              </a:rPr>
              <a:t>Waste </a:t>
            </a:r>
          </a:p>
          <a:p>
            <a:pPr lvl="2" fontAlgn="auto">
              <a:lnSpc>
                <a:spcPct val="90000"/>
              </a:lnSpc>
              <a:spcBef>
                <a:spcPct val="4000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111111"/>
                </a:solidFill>
              </a:rPr>
              <a:t>Pure waste (8 forms of waste) </a:t>
            </a:r>
            <a:endParaRPr lang="en-US" sz="2000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37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7288</TotalTime>
  <Words>2102</Words>
  <Application>Microsoft Office PowerPoint</Application>
  <PresentationFormat>On-screen Show (4:3)</PresentationFormat>
  <Paragraphs>523</Paragraphs>
  <Slides>55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Adjacency</vt:lpstr>
      <vt:lpstr>Photo Editor Photo</vt:lpstr>
      <vt:lpstr>Worksheet</vt:lpstr>
      <vt:lpstr>Lean Management Philosophy, tools and techniques, Kaizen, value stream mapping, lean services. </vt:lpstr>
      <vt:lpstr>PowerPoint Presentation</vt:lpstr>
      <vt:lpstr>PowerPoint Presentation</vt:lpstr>
      <vt:lpstr>Human Aspects of Lean</vt:lpstr>
      <vt:lpstr>PowerPoint Presentation</vt:lpstr>
      <vt:lpstr>PowerPoint Presentation</vt:lpstr>
      <vt:lpstr>PowerPoint Presentation</vt:lpstr>
      <vt:lpstr>More Key Lean Traits</vt:lpstr>
      <vt:lpstr>Value Added vs. Non-value Added</vt:lpstr>
      <vt:lpstr>PowerPoint Presentation</vt:lpstr>
      <vt:lpstr>Defects (Toyota calls “Rework”)</vt:lpstr>
      <vt:lpstr>Overproduction  (Toyota calls Over Processing)</vt:lpstr>
      <vt:lpstr>Waiting</vt:lpstr>
      <vt:lpstr>Not Using People Well</vt:lpstr>
      <vt:lpstr>Transportation (Toyota calls this Conveyance)</vt:lpstr>
      <vt:lpstr>Inventory</vt:lpstr>
      <vt:lpstr>Motion</vt:lpstr>
      <vt:lpstr>Excess Processing (Toyota calls Over Processing)</vt:lpstr>
      <vt:lpstr>PowerPoint Presentation</vt:lpstr>
      <vt:lpstr>PowerPoint Presentation</vt:lpstr>
      <vt:lpstr>PowerPoint Presentation</vt:lpstr>
      <vt:lpstr>Visual Workplace</vt:lpstr>
      <vt:lpstr>Visual Workplace</vt:lpstr>
      <vt:lpstr>Situation – How do we Know?</vt:lpstr>
      <vt:lpstr>Situation – How do we Know?</vt:lpstr>
      <vt:lpstr>Location – Where can I Find ____?</vt:lpstr>
      <vt:lpstr>Location – Where can I Find ____?</vt:lpstr>
      <vt:lpstr>Action – What needs to be done?</vt:lpstr>
      <vt:lpstr>People – Who does what?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it a Mistake Proofing Device?</vt:lpstr>
      <vt:lpstr>Mistake Proofing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Productive Ratio Calculations</vt:lpstr>
      <vt:lpstr>Example VSM Timeline Calculations</vt:lpstr>
      <vt:lpstr>PowerPoint Presentation</vt:lpstr>
      <vt:lpstr>PowerPoint Presentation</vt:lpstr>
      <vt:lpstr>PowerPoint Presentation</vt:lpstr>
    </vt:vector>
  </TitlesOfParts>
  <Company>Rensselaer Hartford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Ed Arnheiter</dc:creator>
  <cp:lastModifiedBy>Windows User</cp:lastModifiedBy>
  <cp:revision>492</cp:revision>
  <cp:lastPrinted>2002-07-15T20:13:21Z</cp:lastPrinted>
  <dcterms:created xsi:type="dcterms:W3CDTF">2000-08-25T18:42:19Z</dcterms:created>
  <dcterms:modified xsi:type="dcterms:W3CDTF">2016-03-31T21:43:35Z</dcterms:modified>
</cp:coreProperties>
</file>